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2"/>
    <p:sldId id="262" r:id="rId3"/>
    <p:sldId id="263" r:id="rId4"/>
    <p:sldId id="264" r:id="rId5"/>
    <p:sldId id="265" r:id="rId6"/>
    <p:sldId id="267" r:id="rId7"/>
    <p:sldId id="268" r:id="rId8"/>
    <p:sldId id="269" r:id="rId9"/>
    <p:sldId id="274" r:id="rId10"/>
    <p:sldId id="275" r:id="rId11"/>
    <p:sldId id="279" r:id="rId12"/>
    <p:sldId id="280" r:id="rId13"/>
    <p:sldId id="281" r:id="rId14"/>
    <p:sldId id="276" r:id="rId15"/>
    <p:sldId id="277" r:id="rId16"/>
    <p:sldId id="278" r:id="rId17"/>
  </p:sldIdLst>
  <p:sldSz cx="12192000" cy="6858000"/>
  <p:notesSz cx="6797675" cy="9926638"/>
  <p:embeddedFontLst>
    <p:embeddedFont>
      <p:font typeface="맑은 고딕" panose="020B0503020000020004" pitchFamily="34" charset="-127"/>
      <p:regular r:id="rId20"/>
      <p:bold r:id="rId21"/>
    </p:embeddedFont>
    <p:embeddedFont>
      <p:font typeface="Cambria Math" panose="02040503050406030204" pitchFamily="18" charset="0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4D2E"/>
    <a:srgbClr val="B20506"/>
    <a:srgbClr val="FFC000"/>
    <a:srgbClr val="235A90"/>
    <a:srgbClr val="DFB106"/>
    <a:srgbClr val="ED1B23"/>
    <a:srgbClr val="0B5115"/>
    <a:srgbClr val="0E7879"/>
    <a:srgbClr val="CB2332"/>
    <a:srgbClr val="038D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F22A90-5C30-2E48-BD12-465F45F019A3}" v="1" dt="2023-07-07T08:33:29.3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08" autoAdjust="0"/>
    <p:restoredTop sz="96447" autoAdjust="0"/>
  </p:normalViewPr>
  <p:slideViewPr>
    <p:cSldViewPr snapToGrid="0">
      <p:cViewPr>
        <p:scale>
          <a:sx n="100" d="100"/>
          <a:sy n="100" d="100"/>
        </p:scale>
        <p:origin x="52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7" d="100"/>
          <a:sy n="127" d="100"/>
        </p:scale>
        <p:origin x="3006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서찬웅" userId="cf8074b5-623f-4f87-a474-1c09b4a39645" providerId="ADAL" clId="{355874F3-66E1-4A11-B376-A5EAC0A9EDB6}"/>
    <pc:docChg chg="undo custSel modSld">
      <pc:chgData name="서찬웅" userId="cf8074b5-623f-4f87-a474-1c09b4a39645" providerId="ADAL" clId="{355874F3-66E1-4A11-B376-A5EAC0A9EDB6}" dt="2023-04-09T13:42:05.498" v="2" actId="732"/>
      <pc:docMkLst>
        <pc:docMk/>
      </pc:docMkLst>
      <pc:sldChg chg="modSp mod">
        <pc:chgData name="서찬웅" userId="cf8074b5-623f-4f87-a474-1c09b4a39645" providerId="ADAL" clId="{355874F3-66E1-4A11-B376-A5EAC0A9EDB6}" dt="2023-04-09T13:42:05.498" v="2" actId="732"/>
        <pc:sldMkLst>
          <pc:docMk/>
          <pc:sldMk cId="800911365" sldId="265"/>
        </pc:sldMkLst>
        <pc:picChg chg="mod modCrop">
          <ac:chgData name="서찬웅" userId="cf8074b5-623f-4f87-a474-1c09b4a39645" providerId="ADAL" clId="{355874F3-66E1-4A11-B376-A5EAC0A9EDB6}" dt="2023-04-09T13:42:05.498" v="2" actId="732"/>
          <ac:picMkLst>
            <pc:docMk/>
            <pc:sldMk cId="800911365" sldId="265"/>
            <ac:picMk id="7" creationId="{4767C68D-CFD0-4E81-945E-030E76BDF561}"/>
          </ac:picMkLst>
        </pc:picChg>
      </pc:sldChg>
    </pc:docChg>
  </pc:docChgLst>
  <pc:docChgLst>
    <pc:chgData name="서찬웅" userId="cf8074b5-623f-4f87-a474-1c09b4a39645" providerId="ADAL" clId="{BD15C989-1C85-48C0-BB47-436E4489D142}"/>
    <pc:docChg chg="modSld">
      <pc:chgData name="서찬웅" userId="cf8074b5-623f-4f87-a474-1c09b4a39645" providerId="ADAL" clId="{BD15C989-1C85-48C0-BB47-436E4489D142}" dt="2022-07-02T03:15:08.743" v="7" actId="1076"/>
      <pc:docMkLst>
        <pc:docMk/>
      </pc:docMkLst>
      <pc:sldChg chg="addSp modSp mod">
        <pc:chgData name="서찬웅" userId="cf8074b5-623f-4f87-a474-1c09b4a39645" providerId="ADAL" clId="{BD15C989-1C85-48C0-BB47-436E4489D142}" dt="2022-07-02T03:15:08.743" v="7" actId="1076"/>
        <pc:sldMkLst>
          <pc:docMk/>
          <pc:sldMk cId="3974136878" sldId="267"/>
        </pc:sldMkLst>
        <pc:picChg chg="mod">
          <ac:chgData name="서찬웅" userId="cf8074b5-623f-4f87-a474-1c09b4a39645" providerId="ADAL" clId="{BD15C989-1C85-48C0-BB47-436E4489D142}" dt="2022-07-02T03:15:00.639" v="3" actId="1076"/>
          <ac:picMkLst>
            <pc:docMk/>
            <pc:sldMk cId="3974136878" sldId="267"/>
            <ac:picMk id="7" creationId="{F9D0FB6B-0127-433E-8138-412E1F1E02C6}"/>
          </ac:picMkLst>
        </pc:picChg>
        <pc:picChg chg="add mod">
          <ac:chgData name="서찬웅" userId="cf8074b5-623f-4f87-a474-1c09b4a39645" providerId="ADAL" clId="{BD15C989-1C85-48C0-BB47-436E4489D142}" dt="2022-07-02T03:15:08.743" v="7" actId="1076"/>
          <ac:picMkLst>
            <pc:docMk/>
            <pc:sldMk cId="3974136878" sldId="267"/>
            <ac:picMk id="8" creationId="{DBC7FF1A-EE27-47F0-E8F7-DD7E29FBCAB1}"/>
          </ac:picMkLst>
        </pc:picChg>
      </pc:sldChg>
    </pc:docChg>
  </pc:docChgLst>
  <pc:docChgLst>
    <pc:chgData name="서찬웅" userId="cf8074b5-623f-4f87-a474-1c09b4a39645" providerId="ADAL" clId="{74F22A90-5C30-2E48-BD12-465F45F019A3}"/>
    <pc:docChg chg="modSld">
      <pc:chgData name="서찬웅" userId="cf8074b5-623f-4f87-a474-1c09b4a39645" providerId="ADAL" clId="{74F22A90-5C30-2E48-BD12-465F45F019A3}" dt="2023-07-07T08:37:38.495" v="10" actId="20577"/>
      <pc:docMkLst>
        <pc:docMk/>
      </pc:docMkLst>
      <pc:sldChg chg="addSp delSp modSp mod">
        <pc:chgData name="서찬웅" userId="cf8074b5-623f-4f87-a474-1c09b4a39645" providerId="ADAL" clId="{74F22A90-5C30-2E48-BD12-465F45F019A3}" dt="2023-07-07T08:37:38.495" v="10" actId="20577"/>
        <pc:sldMkLst>
          <pc:docMk/>
          <pc:sldMk cId="4004419915" sldId="262"/>
        </pc:sldMkLst>
        <pc:spChg chg="mod">
          <ac:chgData name="서찬웅" userId="cf8074b5-623f-4f87-a474-1c09b4a39645" providerId="ADAL" clId="{74F22A90-5C30-2E48-BD12-465F45F019A3}" dt="2023-07-07T08:37:38.495" v="10" actId="20577"/>
          <ac:spMkLst>
            <pc:docMk/>
            <pc:sldMk cId="4004419915" sldId="262"/>
            <ac:spMk id="4" creationId="{5EF9F4CA-E988-4FB6-9B0A-170B64B48D81}"/>
          </ac:spMkLst>
        </pc:spChg>
        <pc:spChg chg="add del mod">
          <ac:chgData name="서찬웅" userId="cf8074b5-623f-4f87-a474-1c09b4a39645" providerId="ADAL" clId="{74F22A90-5C30-2E48-BD12-465F45F019A3}" dt="2023-07-07T08:33:32.701" v="2"/>
          <ac:spMkLst>
            <pc:docMk/>
            <pc:sldMk cId="4004419915" sldId="262"/>
            <ac:spMk id="6" creationId="{0B3C0E0E-1E54-5CB3-9C95-AB8F9A5843A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4EC903-092F-4D84-92B3-D9C87DB22F54}" type="datetimeFigureOut">
              <a:rPr lang="ko-KR" altLang="en-US" smtClean="0"/>
              <a:t>2023. 7. 7.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37027-3C7F-4D89-8D82-1D8BF387E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073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1F2DF0-73DA-4389-87D4-B3CC76F8E3A7}" type="datetimeFigureOut">
              <a:rPr lang="ko-KR" altLang="en-US" smtClean="0"/>
              <a:t>2023. 7. 7.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56006-5D5F-46EB-AF7B-E3110CE63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0178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377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그룹 49"/>
          <p:cNvGrpSpPr/>
          <p:nvPr userDrawn="1"/>
        </p:nvGrpSpPr>
        <p:grpSpPr>
          <a:xfrm>
            <a:off x="535051" y="124408"/>
            <a:ext cx="11654241" cy="6731098"/>
            <a:chOff x="535051" y="124408"/>
            <a:chExt cx="11654241" cy="6731099"/>
          </a:xfrm>
        </p:grpSpPr>
        <p:pic>
          <p:nvPicPr>
            <p:cNvPr id="1032" name="Picture 8" descr="https://d2v9y0dukr6mq2.cloudfront.net/video/thumbnail/UD7CEz6/atom-cell-element-molecule-particle-physics-science_n1sh8l2e__F0000.png"/>
            <p:cNvPicPr>
              <a:picLocks noChangeAspect="1" noChangeArrowheads="1"/>
            </p:cNvPicPr>
            <p:nvPr userDrawn="1"/>
          </p:nvPicPr>
          <p:blipFill>
            <a:blip r:embed="rId2" cstate="print">
              <a:clrChange>
                <a:clrFrom>
                  <a:srgbClr val="FBFBFB"/>
                </a:clrFrom>
                <a:clrTo>
                  <a:srgbClr val="FBFBFB">
                    <a:alpha val="0"/>
                  </a:srgbClr>
                </a:clrTo>
              </a:clrChange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5051" y="124408"/>
              <a:ext cx="11654241" cy="67310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7" name="직사각형 46"/>
            <p:cNvSpPr/>
            <p:nvPr userDrawn="1"/>
          </p:nvSpPr>
          <p:spPr>
            <a:xfrm>
              <a:off x="547402" y="124408"/>
              <a:ext cx="11641890" cy="6731099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직사각형 30"/>
          <p:cNvSpPr/>
          <p:nvPr userDrawn="1"/>
        </p:nvSpPr>
        <p:spPr>
          <a:xfrm>
            <a:off x="0" y="0"/>
            <a:ext cx="12192000" cy="12440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0061B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35"/>
          <p:cNvSpPr>
            <a:spLocks noGrp="1"/>
          </p:cNvSpPr>
          <p:nvPr>
            <p:ph type="title" hasCustomPrompt="1"/>
          </p:nvPr>
        </p:nvSpPr>
        <p:spPr>
          <a:xfrm>
            <a:off x="344551" y="299996"/>
            <a:ext cx="6735699" cy="412170"/>
          </a:xfrm>
        </p:spPr>
        <p:txBody>
          <a:bodyPr>
            <a:noAutofit/>
          </a:bodyPr>
          <a:lstStyle>
            <a:lvl1pPr>
              <a:defRPr sz="2000" b="1" spc="-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부제목 스타일 편집 </a:t>
            </a:r>
            <a:r>
              <a:rPr lang="en-US" altLang="ko-KR" dirty="0"/>
              <a:t>font size 24</a:t>
            </a:r>
            <a:endParaRPr lang="ko-KR" altLang="en-US" dirty="0"/>
          </a:p>
        </p:txBody>
      </p:sp>
      <p:cxnSp>
        <p:nvCxnSpPr>
          <p:cNvPr id="40" name="직선 연결선 39"/>
          <p:cNvCxnSpPr/>
          <p:nvPr userDrawn="1"/>
        </p:nvCxnSpPr>
        <p:spPr>
          <a:xfrm flipV="1">
            <a:off x="442609" y="834835"/>
            <a:ext cx="1783869" cy="622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 userDrawn="1"/>
        </p:nvSpPr>
        <p:spPr>
          <a:xfrm>
            <a:off x="548480" y="855091"/>
            <a:ext cx="11192669" cy="5642442"/>
          </a:xfrm>
          <a:prstGeom prst="rect">
            <a:avLst/>
          </a:prstGeom>
          <a:gradFill>
            <a:gsLst>
              <a:gs pos="0">
                <a:schemeClr val="bg1"/>
              </a:gs>
              <a:gs pos="68500">
                <a:srgbClr val="FFFFFF"/>
              </a:gs>
              <a:gs pos="100000">
                <a:schemeClr val="bg1">
                  <a:alpha val="45000"/>
                </a:schemeClr>
              </a:gs>
            </a:gsLst>
            <a:lin ang="0" scaled="1"/>
          </a:gradFill>
          <a:ln w="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텍스트 개체 틀 51"/>
          <p:cNvSpPr>
            <a:spLocks noGrp="1"/>
          </p:cNvSpPr>
          <p:nvPr>
            <p:ph type="body" sz="quarter" idx="10" hasCustomPrompt="1"/>
          </p:nvPr>
        </p:nvSpPr>
        <p:spPr>
          <a:xfrm>
            <a:off x="9273812" y="368657"/>
            <a:ext cx="2724150" cy="307720"/>
          </a:xfrm>
        </p:spPr>
        <p:txBody>
          <a:bodyPr>
            <a:noAutofit/>
          </a:bodyPr>
          <a:lstStyle>
            <a:lvl1pPr marL="0" indent="0" algn="r">
              <a:buNone/>
              <a:defRPr sz="1600" b="1" spc="-7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 스타일 편집 </a:t>
            </a:r>
            <a:r>
              <a:rPr lang="en-US" altLang="ko-KR" dirty="0"/>
              <a:t>font 16</a:t>
            </a:r>
            <a:endParaRPr lang="ko-KR" altLang="en-US" dirty="0"/>
          </a:p>
        </p:txBody>
      </p:sp>
      <p:sp>
        <p:nvSpPr>
          <p:cNvPr id="54" name="내용 개체 틀 53"/>
          <p:cNvSpPr>
            <a:spLocks noGrp="1"/>
          </p:cNvSpPr>
          <p:nvPr>
            <p:ph sz="quarter" idx="11" hasCustomPrompt="1"/>
          </p:nvPr>
        </p:nvSpPr>
        <p:spPr>
          <a:xfrm>
            <a:off x="0" y="920626"/>
            <a:ext cx="12189292" cy="5948916"/>
          </a:xfrm>
        </p:spPr>
        <p:txBody>
          <a:bodyPr/>
          <a:lstStyle>
            <a:lvl1pPr>
              <a:lnSpc>
                <a:spcPct val="125000"/>
              </a:lnSpc>
              <a:defRPr sz="1800" b="0" spc="-1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  <a:lvl2pPr marL="742950" indent="-285750">
              <a:lnSpc>
                <a:spcPct val="125000"/>
              </a:lnSpc>
              <a:buFontTx/>
              <a:buChar char="-"/>
              <a:defRPr sz="1500" spc="-1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25000"/>
              </a:lnSpc>
              <a:defRPr sz="1400" spc="-1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25000"/>
              </a:lnSpc>
              <a:defRPr sz="1200" spc="-1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25000"/>
              </a:lnSpc>
              <a:defRPr sz="1200" spc="-1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중심문장 </a:t>
            </a:r>
            <a:r>
              <a:rPr lang="en-US" altLang="ko-KR" dirty="0"/>
              <a:t>font 18</a:t>
            </a:r>
            <a:endParaRPr lang="ko-KR" altLang="en-US" dirty="0"/>
          </a:p>
          <a:p>
            <a:pPr lvl="1"/>
            <a:r>
              <a:rPr lang="ko-KR" altLang="en-US" dirty="0"/>
              <a:t>둘째 수준 </a:t>
            </a:r>
            <a:r>
              <a:rPr lang="en-US" altLang="ko-KR" dirty="0"/>
              <a:t>font 15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4"/>
          </p:nvPr>
        </p:nvSpPr>
        <p:spPr>
          <a:xfrm>
            <a:off x="4768850" y="6493957"/>
            <a:ext cx="2743200" cy="365125"/>
          </a:xfrm>
        </p:spPr>
        <p:txBody>
          <a:bodyPr/>
          <a:lstStyle>
            <a:lvl1pPr algn="ctr">
              <a:defRPr sz="1050"/>
            </a:lvl1pPr>
          </a:lstStyle>
          <a:p>
            <a:fld id="{1FB17FDE-20E4-4723-8476-2F4ACF18D7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0730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gradFill flip="none" rotWithShape="1">
          <a:gsLst>
            <a:gs pos="0">
              <a:schemeClr val="bg1">
                <a:lumMod val="99000"/>
              </a:schemeClr>
            </a:gs>
            <a:gs pos="97000">
              <a:schemeClr val="bg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9826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0061B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970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17FDE-20E4-4723-8476-2F4ACF18D7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72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06D2752-AA97-4D61-90AF-330C853DDD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앙상블 모델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AB9243-2C6D-4F43-8312-A79C2D51AEB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4463"/>
            <a:ext cx="2743200" cy="365125"/>
          </a:xfrm>
        </p:spPr>
        <p:txBody>
          <a:bodyPr/>
          <a:lstStyle/>
          <a:p>
            <a:fld id="{1FB17FDE-20E4-4723-8476-2F4ACF18D788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EDCF01-D7CD-4042-9D80-A9C2F08B53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0044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45DA32-B8A6-4121-8497-1FD310F27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XGBoost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B11825-F0B6-4397-8C47-7348DD4667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676670-EA27-41C3-8C23-4C7BC8BF7A6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정리 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C94ABE-2061-442D-B400-7A736BD2345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10</a:t>
            </a:fld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69373AB-5134-423B-BB86-A295216A1976}"/>
              </a:ext>
            </a:extLst>
          </p:cNvPr>
          <p:cNvGrpSpPr/>
          <p:nvPr/>
        </p:nvGrpSpPr>
        <p:grpSpPr>
          <a:xfrm>
            <a:off x="1191053" y="1339608"/>
            <a:ext cx="7598720" cy="5085906"/>
            <a:chOff x="765397" y="1433771"/>
            <a:chExt cx="6218710" cy="4415121"/>
          </a:xfrm>
        </p:grpSpPr>
        <p:pic>
          <p:nvPicPr>
            <p:cNvPr id="6" name="그림 5" descr="텍스트이(가) 표시된 사진&#10;&#10;자동 생성된 설명">
              <a:extLst>
                <a:ext uri="{FF2B5EF4-FFF2-40B4-BE49-F238E27FC236}">
                  <a16:creationId xmlns:a16="http://schemas.microsoft.com/office/drawing/2014/main" id="{3173CFD0-A1C9-46E4-B995-194AED1B9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5397" y="1433771"/>
              <a:ext cx="6058862" cy="1561861"/>
            </a:xfrm>
            <a:prstGeom prst="rect">
              <a:avLst/>
            </a:prstGeom>
          </p:spPr>
        </p:pic>
        <p:pic>
          <p:nvPicPr>
            <p:cNvPr id="7" name="그림 6" descr="텍스트이(가) 표시된 사진&#10;&#10;자동 생성된 설명">
              <a:extLst>
                <a:ext uri="{FF2B5EF4-FFF2-40B4-BE49-F238E27FC236}">
                  <a16:creationId xmlns:a16="http://schemas.microsoft.com/office/drawing/2014/main" id="{76E1F430-A263-4205-BD28-28401495E6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079"/>
            <a:stretch/>
          </p:blipFill>
          <p:spPr>
            <a:xfrm>
              <a:off x="765397" y="2916195"/>
              <a:ext cx="6218710" cy="2932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5048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819CE5-8617-4A22-ABD0-D178AF6B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err="1"/>
              <a:t>LightGBM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20BA65-EBD4-4A80-9A7D-5CCEF3C8C9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57AF76-E74D-4A1A-A40F-4820A86B7BE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 dirty="0" err="1"/>
              <a:t>LightGBM</a:t>
            </a:r>
            <a:r>
              <a:rPr lang="ko-KR" altLang="en-US" dirty="0"/>
              <a:t>은 </a:t>
            </a:r>
            <a:r>
              <a:rPr lang="en-US" altLang="ko-KR" dirty="0" err="1"/>
              <a:t>XGBoost</a:t>
            </a:r>
            <a:r>
              <a:rPr lang="ko-KR" altLang="en-US" dirty="0"/>
              <a:t>와 함께 </a:t>
            </a:r>
            <a:r>
              <a:rPr lang="ko-KR" altLang="en-US" dirty="0" err="1"/>
              <a:t>부스팅</a:t>
            </a:r>
            <a:r>
              <a:rPr lang="ko-KR" altLang="en-US" dirty="0"/>
              <a:t> 계열 알고리즘에서 가장 각광을 받고 있음 </a:t>
            </a:r>
            <a:endParaRPr lang="en-US" altLang="ko-KR" dirty="0"/>
          </a:p>
          <a:p>
            <a:r>
              <a:rPr lang="en-US" altLang="ko-KR" dirty="0" err="1"/>
              <a:t>Xgboost</a:t>
            </a:r>
            <a:r>
              <a:rPr lang="ko-KR" altLang="en-US" dirty="0"/>
              <a:t>는 매우 뛰어난 </a:t>
            </a:r>
            <a:r>
              <a:rPr lang="ko-KR" altLang="en-US" dirty="0" err="1"/>
              <a:t>부스팅</a:t>
            </a:r>
            <a:r>
              <a:rPr lang="ko-KR" altLang="en-US" dirty="0"/>
              <a:t> 알고리즘이지만</a:t>
            </a:r>
            <a:r>
              <a:rPr lang="en-US" altLang="ko-KR" dirty="0"/>
              <a:t>, </a:t>
            </a:r>
            <a:r>
              <a:rPr lang="ko-KR" altLang="en-US" dirty="0"/>
              <a:t>여전히 학습 시간이 오래 걸림 </a:t>
            </a:r>
            <a:endParaRPr lang="en-US" altLang="ko-KR" dirty="0"/>
          </a:p>
          <a:p>
            <a:r>
              <a:rPr lang="en-US" altLang="ko-KR" dirty="0" err="1"/>
              <a:t>XGBoost</a:t>
            </a:r>
            <a:r>
              <a:rPr lang="ko-KR" altLang="en-US" dirty="0"/>
              <a:t>에서 </a:t>
            </a:r>
            <a:r>
              <a:rPr lang="en-US" altLang="ko-KR" dirty="0" err="1"/>
              <a:t>GridSearchCV</a:t>
            </a:r>
            <a:r>
              <a:rPr lang="ko-KR" altLang="en-US" dirty="0"/>
              <a:t>로 </a:t>
            </a:r>
            <a:r>
              <a:rPr lang="ko-KR" altLang="en-US" dirty="0" err="1"/>
              <a:t>하이퍼</a:t>
            </a:r>
            <a:r>
              <a:rPr lang="ko-KR" altLang="en-US" dirty="0"/>
              <a:t> 파라미터 튜닝을 수행하다 보면 수행 시간이 너무 오래 걸려서 많은 파라미터를 튜닝하기에 어려움을 겪을 수 밖에 없음 </a:t>
            </a:r>
            <a:endParaRPr lang="en-US" altLang="ko-KR" dirty="0"/>
          </a:p>
          <a:p>
            <a:r>
              <a:rPr lang="ko-KR" altLang="en-US" dirty="0"/>
              <a:t>가장 큰 장점은 </a:t>
            </a:r>
            <a:r>
              <a:rPr lang="en-US" altLang="ko-KR" dirty="0" err="1"/>
              <a:t>XGBoost</a:t>
            </a:r>
            <a:r>
              <a:rPr lang="ko-KR" altLang="en-US" dirty="0"/>
              <a:t>보다 학습에 걸리는 시간이 휠씬 작다는 점이며</a:t>
            </a:r>
            <a:r>
              <a:rPr lang="en-US" altLang="ko-KR" dirty="0"/>
              <a:t>, </a:t>
            </a:r>
            <a:r>
              <a:rPr lang="ko-KR" altLang="en-US" dirty="0"/>
              <a:t>또한 메모리 사용량도 상대적으로 적음 </a:t>
            </a:r>
            <a:endParaRPr lang="en-US" altLang="ko-KR" dirty="0"/>
          </a:p>
          <a:p>
            <a:r>
              <a:rPr lang="en-US" altLang="ko-KR" dirty="0" err="1"/>
              <a:t>LightGBM</a:t>
            </a:r>
            <a:r>
              <a:rPr lang="ko-KR" altLang="en-US" dirty="0"/>
              <a:t>과 </a:t>
            </a:r>
            <a:r>
              <a:rPr lang="en-US" altLang="ko-KR" dirty="0" err="1"/>
              <a:t>XGBoost</a:t>
            </a:r>
            <a:r>
              <a:rPr lang="ko-KR" altLang="en-US" dirty="0"/>
              <a:t>의 예측 성능은 별다른 차이가 없음</a:t>
            </a:r>
            <a:endParaRPr lang="en-US" altLang="ko-KR" dirty="0"/>
          </a:p>
          <a:p>
            <a:r>
              <a:rPr lang="ko-KR" altLang="en-US" dirty="0"/>
              <a:t>또한 기능상의 다양성은 </a:t>
            </a:r>
            <a:r>
              <a:rPr lang="en-US" altLang="ko-KR" dirty="0" err="1"/>
              <a:t>LightGBM</a:t>
            </a:r>
            <a:r>
              <a:rPr lang="ko-KR" altLang="en-US" dirty="0"/>
              <a:t>이 약간 더 많음 </a:t>
            </a:r>
            <a:endParaRPr lang="en-US" altLang="ko-KR" dirty="0"/>
          </a:p>
          <a:p>
            <a:r>
              <a:rPr lang="ko-KR" altLang="en-US" dirty="0"/>
              <a:t>단점으로는 적은 데이터 세트에 적용할 경우 과적합이 발생하기 쉬움</a:t>
            </a:r>
            <a:endParaRPr lang="en-US" altLang="ko-KR" dirty="0"/>
          </a:p>
          <a:p>
            <a:pPr lvl="1"/>
            <a:r>
              <a:rPr lang="ko-KR" altLang="en-US" dirty="0"/>
              <a:t>적은 데이터 세터의 기준은 일반적으로 </a:t>
            </a:r>
            <a:r>
              <a:rPr lang="en-US" altLang="ko-KR" dirty="0"/>
              <a:t>10,000</a:t>
            </a:r>
            <a:r>
              <a:rPr lang="ko-KR" altLang="en-US" dirty="0"/>
              <a:t>건 이하의 데이터 세트 정도라고 </a:t>
            </a:r>
            <a:r>
              <a:rPr lang="en-US" altLang="ko-KR" dirty="0" err="1"/>
              <a:t>LightGBM</a:t>
            </a:r>
            <a:r>
              <a:rPr lang="en-US" altLang="ko-KR" dirty="0"/>
              <a:t> </a:t>
            </a:r>
            <a:r>
              <a:rPr lang="ko-KR" altLang="en-US" dirty="0"/>
              <a:t>공식 문서에 기술되어 있음 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ACF82A-7F07-43A7-A40A-B1903C32D7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0935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97AE98-1AF1-456B-AB70-E26618AC9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LightGBM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34D95D-5610-4ACB-BC3D-1DAE3E9738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1685AD-6A44-478A-B230-10662BBD4A63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 dirty="0" err="1"/>
              <a:t>LightGBM</a:t>
            </a:r>
            <a:r>
              <a:rPr lang="ko-KR" altLang="en-US" dirty="0"/>
              <a:t>은 일반 </a:t>
            </a:r>
            <a:r>
              <a:rPr lang="en-US" altLang="ko-KR" dirty="0"/>
              <a:t>GBM </a:t>
            </a:r>
            <a:r>
              <a:rPr lang="ko-KR" altLang="en-US" dirty="0"/>
              <a:t>계열의 트리 분할 방법과 다르게 리프 중심 트리 분할</a:t>
            </a:r>
            <a:r>
              <a:rPr lang="en-US" altLang="ko-KR" dirty="0"/>
              <a:t>(Leaf Wise) </a:t>
            </a:r>
            <a:r>
              <a:rPr lang="ko-KR" altLang="en-US" dirty="0"/>
              <a:t>방식을 사용함 </a:t>
            </a:r>
            <a:endParaRPr lang="en-US" altLang="ko-KR" dirty="0"/>
          </a:p>
          <a:p>
            <a:r>
              <a:rPr lang="ko-KR" altLang="en-US" dirty="0"/>
              <a:t>기존의 대부분 트리 기반 알고리즘은 트리의 깊이를 효과적으로 줄이기 위한 균형 트리 분할</a:t>
            </a:r>
            <a:r>
              <a:rPr lang="en-US" altLang="ko-KR" dirty="0"/>
              <a:t>(Level Wise) </a:t>
            </a:r>
            <a:r>
              <a:rPr lang="ko-KR" altLang="en-US" dirty="0"/>
              <a:t>방식을 사용 </a:t>
            </a:r>
            <a:endParaRPr lang="en-US" altLang="ko-KR" dirty="0"/>
          </a:p>
          <a:p>
            <a:pPr lvl="1"/>
            <a:r>
              <a:rPr lang="ko-KR" altLang="en-US" dirty="0"/>
              <a:t>즉</a:t>
            </a:r>
            <a:r>
              <a:rPr lang="en-US" altLang="ko-KR" dirty="0"/>
              <a:t>. </a:t>
            </a:r>
            <a:r>
              <a:rPr lang="ko-KR" altLang="en-US" dirty="0"/>
              <a:t>최대한 균형 잡힌 트리를 유지하면서 분할하기 때문에 트리의 깊이가 최소화될 수 있음 </a:t>
            </a:r>
            <a:endParaRPr lang="en-US" altLang="ko-KR" dirty="0"/>
          </a:p>
          <a:p>
            <a:pPr lvl="1"/>
            <a:r>
              <a:rPr lang="ko-KR" altLang="en-US" dirty="0"/>
              <a:t>이렇게 균형 잡힌 트리를 생성하는 이유는 </a:t>
            </a:r>
            <a:r>
              <a:rPr lang="ko-KR" altLang="en-US" dirty="0" err="1"/>
              <a:t>오버피팅에</a:t>
            </a:r>
            <a:r>
              <a:rPr lang="ko-KR" altLang="en-US" dirty="0"/>
              <a:t> 보다 더 강한 구조를 가질 수 있다고 알려져 있기 때문임 </a:t>
            </a:r>
            <a:endParaRPr lang="en-US" altLang="ko-KR" dirty="0"/>
          </a:p>
          <a:p>
            <a:pPr lvl="1"/>
            <a:r>
              <a:rPr lang="ko-KR" altLang="en-US" dirty="0"/>
              <a:t>반대로 균형을 맞추기 위한 시간이 필요하다는 상대적인 단점이 존재 </a:t>
            </a:r>
            <a:endParaRPr lang="en-US" altLang="ko-KR" dirty="0"/>
          </a:p>
          <a:p>
            <a:r>
              <a:rPr lang="en-US" altLang="ko-KR" dirty="0" err="1"/>
              <a:t>LightGBM</a:t>
            </a:r>
            <a:r>
              <a:rPr lang="ko-KR" altLang="en-US" dirty="0"/>
              <a:t>의 리프 중심 트리 분할 방식은 트리의 균형을 맞추지 않고</a:t>
            </a:r>
            <a:r>
              <a:rPr lang="en-US" altLang="ko-KR" dirty="0"/>
              <a:t>, </a:t>
            </a:r>
            <a:r>
              <a:rPr lang="ko-KR" altLang="en-US" dirty="0"/>
              <a:t>최대한 손실 값</a:t>
            </a:r>
            <a:r>
              <a:rPr lang="en-US" altLang="ko-KR" dirty="0"/>
              <a:t>(max delta loss)</a:t>
            </a:r>
            <a:r>
              <a:rPr lang="ko-KR" altLang="en-US" dirty="0"/>
              <a:t>을 가지는 리프 노드를 지속적으로 분할하면서 트리의 깊이가 깊어지고 </a:t>
            </a:r>
            <a:r>
              <a:rPr lang="ko-KR" altLang="en-US" dirty="0" err="1"/>
              <a:t>비대칭적인</a:t>
            </a:r>
            <a:r>
              <a:rPr lang="ko-KR" altLang="en-US" dirty="0"/>
              <a:t> 규칙 트리가 생성되게 됩니다</a:t>
            </a:r>
            <a:r>
              <a:rPr lang="en-US" altLang="ko-KR" dirty="0"/>
              <a:t>. </a:t>
            </a:r>
            <a:r>
              <a:rPr lang="ko-KR" altLang="en-US" dirty="0"/>
              <a:t>하지만 이렇게 최대 </a:t>
            </a:r>
            <a:r>
              <a:rPr lang="ko-KR" altLang="en-US" dirty="0" err="1"/>
              <a:t>손실값을</a:t>
            </a:r>
            <a:r>
              <a:rPr lang="ko-KR" altLang="en-US" dirty="0"/>
              <a:t> 가지는 리프 노드를 지속적으로 분할해 생성된 규칙 트리는 학습을 반복할수록 결국은 균형 트리 분할 방식보다 예측 오류 손실을 최소화 할 수 있다는 것이 </a:t>
            </a:r>
            <a:r>
              <a:rPr lang="en-US" altLang="ko-KR" dirty="0" err="1"/>
              <a:t>LightGBM</a:t>
            </a:r>
            <a:r>
              <a:rPr lang="ko-KR" altLang="en-US" dirty="0"/>
              <a:t>의 구현 사상 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A0624C-1AF1-48B7-8F75-7D5A2F2B78D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7F41B93-7772-427E-B328-A21621ADB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174" y="4362156"/>
            <a:ext cx="7047107" cy="182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00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776535-D89B-49A8-9CD9-B779D87E4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LightGBM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D9037C-F53A-4B03-A9E4-F459FE601D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570C3E-0842-4BFC-AFA6-9F088EB8992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 dirty="0" err="1"/>
              <a:t>LightGB</a:t>
            </a:r>
            <a:r>
              <a:rPr lang="ko-KR" altLang="en-US" dirty="0"/>
              <a:t>의 </a:t>
            </a:r>
            <a:r>
              <a:rPr lang="en-US" altLang="ko-KR" dirty="0" err="1"/>
              <a:t>XGBoost</a:t>
            </a:r>
            <a:r>
              <a:rPr lang="en-US" altLang="ko-KR" dirty="0"/>
              <a:t> </a:t>
            </a:r>
            <a:r>
              <a:rPr lang="ko-KR" altLang="en-US" dirty="0"/>
              <a:t>대비 장점</a:t>
            </a:r>
            <a:endParaRPr lang="en-US" altLang="ko-KR" dirty="0"/>
          </a:p>
          <a:p>
            <a:pPr lvl="1"/>
            <a:r>
              <a:rPr lang="ko-KR" altLang="en-US" dirty="0"/>
              <a:t>더 빠른 학습과 예측 수행 시간 </a:t>
            </a:r>
            <a:endParaRPr lang="en-US" altLang="ko-KR" dirty="0"/>
          </a:p>
          <a:p>
            <a:pPr lvl="1"/>
            <a:r>
              <a:rPr lang="ko-KR" altLang="en-US" dirty="0"/>
              <a:t>더 작은 메모리 사용량 </a:t>
            </a:r>
            <a:endParaRPr lang="en-US" altLang="ko-KR" dirty="0"/>
          </a:p>
          <a:p>
            <a:pPr lvl="1"/>
            <a:r>
              <a:rPr lang="ko-KR" altLang="en-US" dirty="0"/>
              <a:t>카테고리형 피처의 자동 변환과 최적 분할</a:t>
            </a:r>
            <a:r>
              <a:rPr lang="en-US" altLang="ko-KR" dirty="0"/>
              <a:t>(one-hot encoder</a:t>
            </a:r>
            <a:r>
              <a:rPr lang="ko-KR" altLang="en-US" dirty="0"/>
              <a:t> 등을 사용하지 않고도 카테고리형 피처를 최적으로 변환하고 이에 따른 노드 분할 수행</a:t>
            </a:r>
            <a:r>
              <a:rPr lang="en-US" altLang="ko-KR" dirty="0"/>
              <a:t>) </a:t>
            </a:r>
          </a:p>
          <a:p>
            <a:pPr lvl="1"/>
            <a:r>
              <a:rPr lang="ko-KR" altLang="en-US" dirty="0"/>
              <a:t>최근에는 </a:t>
            </a:r>
            <a:r>
              <a:rPr lang="en-US" altLang="ko-KR" dirty="0"/>
              <a:t>GPU</a:t>
            </a:r>
            <a:r>
              <a:rPr lang="ko-KR" altLang="en-US" dirty="0"/>
              <a:t>까지 지원 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D4015C-BFAF-4916-8192-A801F4444A2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204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CB9E35-2C05-420E-99B1-CF48726CF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err="1"/>
              <a:t>스태킹</a:t>
            </a:r>
            <a:r>
              <a:rPr lang="ko-KR" altLang="en-US"/>
              <a:t> 앙상블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A8C5CA-097C-4E96-97D1-FF8CE5FB87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9C1FDD-EB48-4C96-BA7F-F944A59B08E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 err="1"/>
              <a:t>스태킹</a:t>
            </a:r>
            <a:r>
              <a:rPr lang="en-US" altLang="ko-KR" dirty="0"/>
              <a:t>(Stacking)</a:t>
            </a:r>
            <a:r>
              <a:rPr lang="ko-KR" altLang="en-US" dirty="0"/>
              <a:t>은 개별적인 여러 알고리즘을 서로 결합해 예측 결과를 도출한다는 점에서 앞에 소개한 </a:t>
            </a:r>
            <a:r>
              <a:rPr lang="ko-KR" altLang="en-US" dirty="0" err="1"/>
              <a:t>배깅</a:t>
            </a:r>
            <a:r>
              <a:rPr lang="en-US" altLang="ko-KR" dirty="0"/>
              <a:t>(bagging) </a:t>
            </a:r>
            <a:r>
              <a:rPr lang="ko-KR" altLang="en-US" dirty="0"/>
              <a:t>및 </a:t>
            </a:r>
            <a:r>
              <a:rPr lang="ko-KR" altLang="en-US" dirty="0" err="1"/>
              <a:t>부스팅</a:t>
            </a:r>
            <a:r>
              <a:rPr lang="en-US" altLang="ko-KR" dirty="0"/>
              <a:t>(Boosting)</a:t>
            </a:r>
            <a:r>
              <a:rPr lang="ko-KR" altLang="en-US" dirty="0"/>
              <a:t>과 공통점이 있음 </a:t>
            </a:r>
            <a:endParaRPr lang="en-US" altLang="ko-KR" dirty="0"/>
          </a:p>
          <a:p>
            <a:r>
              <a:rPr lang="ko-KR" altLang="en-US" dirty="0"/>
              <a:t>하지만 </a:t>
            </a:r>
            <a:r>
              <a:rPr lang="ko-KR" altLang="en-US" dirty="0">
                <a:solidFill>
                  <a:srgbClr val="FF0000"/>
                </a:solidFill>
              </a:rPr>
              <a:t>큰 차이점은 개별 알고리즘으로 예측한 데이터를 기반으로 다시 예측을 수행한다는 것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즉 개별 알고리즘의 예측 결과 데이터 세트를 최종적인 메타 데이터 세트로 만들어 별도의 </a:t>
            </a:r>
            <a:r>
              <a:rPr lang="en-US" altLang="ko-KR" dirty="0"/>
              <a:t>ML </a:t>
            </a:r>
            <a:r>
              <a:rPr lang="ko-KR" altLang="en-US" dirty="0"/>
              <a:t>알고리즘으로 최종 학습을 수행하고 테스트 데이터를 기반으로 다시 최종 예측을 수행하는 방식</a:t>
            </a:r>
            <a:endParaRPr lang="en-US" altLang="ko-KR" dirty="0"/>
          </a:p>
          <a:p>
            <a:r>
              <a:rPr lang="ko-KR" altLang="en-US" dirty="0"/>
              <a:t>이렇게 개별 모델의 예측된 데이터 세트를 다시 기반으로 하여 학습하고 예측하는 방식을 메타 모델이라고 함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스태킹</a:t>
            </a:r>
            <a:r>
              <a:rPr lang="ko-KR" altLang="en-US" dirty="0"/>
              <a:t> 모델은 두 종류의 모델이 필요 </a:t>
            </a:r>
            <a:endParaRPr lang="en-US" altLang="ko-KR" dirty="0"/>
          </a:p>
          <a:p>
            <a:pPr lvl="1"/>
            <a:r>
              <a:rPr lang="ko-KR" altLang="en-US" dirty="0"/>
              <a:t>첫 번째는 개별적인 기반 모델 </a:t>
            </a:r>
            <a:endParaRPr lang="en-US" altLang="ko-KR" dirty="0"/>
          </a:p>
          <a:p>
            <a:pPr lvl="1"/>
            <a:r>
              <a:rPr lang="ko-KR" altLang="en-US" dirty="0"/>
              <a:t>이 개별 기반 모델의 예측 데이터를 학습 데이터로 만들어서 학습하는 최종 메타 모델 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스태킹</a:t>
            </a:r>
            <a:r>
              <a:rPr lang="ko-KR" altLang="en-US" dirty="0"/>
              <a:t> 모델의 핵심은 여러 개별 모델의 예측 데이터를 각각 </a:t>
            </a:r>
            <a:r>
              <a:rPr lang="ko-KR" altLang="en-US" dirty="0" err="1"/>
              <a:t>스태킹</a:t>
            </a:r>
            <a:r>
              <a:rPr lang="ko-KR" altLang="en-US" dirty="0"/>
              <a:t> 형태로 결합해 최종 메타 모델의 학습용 피처 데이터 세트와 테스트용 피처 데이터 세트를 만드는 것 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70AE77-D605-4923-B945-F04A83DEEE2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8488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3BC945-2943-400A-ADCF-7703C8BB9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err="1"/>
              <a:t>스태킹</a:t>
            </a:r>
            <a:r>
              <a:rPr lang="ko-KR" altLang="en-US"/>
              <a:t> 앙상블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DE811D-2F6C-4CFB-A48B-DD75DA9E52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6EA35D-4F07-45B3-ABCF-06D2FA08D27D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 err="1"/>
              <a:t>스태킹을</a:t>
            </a:r>
            <a:r>
              <a:rPr lang="ko-KR" altLang="en-US" dirty="0"/>
              <a:t> 현실 모델에 적용하는 경우는 그렇게 많지 않습니다</a:t>
            </a:r>
            <a:r>
              <a:rPr lang="en-US" altLang="ko-KR" dirty="0"/>
              <a:t>. </a:t>
            </a:r>
            <a:r>
              <a:rPr lang="ko-KR" altLang="en-US" dirty="0" err="1"/>
              <a:t>캐글과</a:t>
            </a:r>
            <a:r>
              <a:rPr lang="ko-KR" altLang="en-US" dirty="0"/>
              <a:t> 같은 대회에서 높은 순위를 차지하기 위해 조금이라도 성능 수치를 높여야 할 경우 자주 사용됨 </a:t>
            </a:r>
            <a:endParaRPr lang="en-US" altLang="ko-KR" dirty="0"/>
          </a:p>
          <a:p>
            <a:r>
              <a:rPr lang="ko-KR" altLang="en-US" dirty="0" err="1"/>
              <a:t>스태킹을</a:t>
            </a:r>
            <a:r>
              <a:rPr lang="ko-KR" altLang="en-US" dirty="0"/>
              <a:t> 적용할 때는 많은 개별 모델이 필요</a:t>
            </a:r>
            <a:r>
              <a:rPr lang="en-US" altLang="ko-KR" dirty="0"/>
              <a:t>. 2 ~3</a:t>
            </a:r>
            <a:r>
              <a:rPr lang="ko-KR" altLang="en-US" dirty="0"/>
              <a:t>개의 개별 모델만을 결합해서는 쉽게 예측 성능을 향상시킬 수 없으며</a:t>
            </a:r>
            <a:r>
              <a:rPr lang="en-US" altLang="ko-KR" dirty="0"/>
              <a:t>, </a:t>
            </a:r>
            <a:r>
              <a:rPr lang="ko-KR" altLang="en-US" dirty="0" err="1"/>
              <a:t>스태킹을</a:t>
            </a:r>
            <a:r>
              <a:rPr lang="ko-KR" altLang="en-US" dirty="0"/>
              <a:t> 적용한다고 해서 반드시 성능 향상이 되리라는 보장이 없음 </a:t>
            </a:r>
            <a:endParaRPr lang="en-US" altLang="ko-KR" dirty="0"/>
          </a:p>
          <a:p>
            <a:r>
              <a:rPr lang="ko-KR" altLang="en-US" dirty="0"/>
              <a:t>일반적으로 성능이 비슷한 모델을 결합해 좀 더 나은 성능 향상을 도출하기 위해 적용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오른쪽 그림과 같이 여러 개의 모델에 대한 </a:t>
            </a:r>
            <a:r>
              <a:rPr lang="ko-KR" altLang="en-US" dirty="0" err="1"/>
              <a:t>예측값을</a:t>
            </a:r>
            <a:r>
              <a:rPr lang="ko-KR" altLang="en-US" dirty="0"/>
              <a:t> 합한 후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즉 </a:t>
            </a:r>
            <a:r>
              <a:rPr lang="ko-KR" altLang="en-US" dirty="0" err="1"/>
              <a:t>스태킹</a:t>
            </a:r>
            <a:r>
              <a:rPr lang="ko-KR" altLang="en-US" dirty="0"/>
              <a:t> 형태로 쌓은 뒤 이에 대한 예측을 다시 수행하는 것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D2ECED-885E-4A85-AAE0-409AF5D8921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15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E7996E-2968-4783-B7E5-5BB5E81F4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122" y="3504500"/>
            <a:ext cx="2747136" cy="254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632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E7D98-9E14-45FA-AEDD-40C37D1E8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err="1"/>
              <a:t>스태킹</a:t>
            </a:r>
            <a:r>
              <a:rPr lang="ko-KR" altLang="en-US"/>
              <a:t> 앙상블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0AD793-345B-4E54-B3CE-76FD879E6D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93CC2CB-050F-411C-9EFF-BC67711C618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/>
              <a:t>M</a:t>
            </a:r>
            <a:r>
              <a:rPr lang="ko-KR" altLang="en-US"/>
              <a:t>개의 로우</a:t>
            </a:r>
            <a:r>
              <a:rPr lang="en-US" altLang="ko-KR"/>
              <a:t>, N</a:t>
            </a:r>
            <a:r>
              <a:rPr lang="ko-KR" altLang="en-US"/>
              <a:t>개의 </a:t>
            </a:r>
            <a:r>
              <a:rPr lang="ko-KR" altLang="en-US" err="1"/>
              <a:t>피처을</a:t>
            </a:r>
            <a:r>
              <a:rPr lang="ko-KR" altLang="en-US"/>
              <a:t> 가진 데이터 세트에 </a:t>
            </a:r>
            <a:r>
              <a:rPr lang="ko-KR" altLang="en-US" err="1"/>
              <a:t>스태킹</a:t>
            </a:r>
            <a:r>
              <a:rPr lang="ko-KR" altLang="en-US"/>
              <a:t> 앙상블을 적용하는 예</a:t>
            </a:r>
            <a:endParaRPr lang="en-US" altLang="ko-KR"/>
          </a:p>
          <a:p>
            <a:r>
              <a:rPr lang="ko-KR" altLang="en-US"/>
              <a:t>학습에 사용할 </a:t>
            </a:r>
            <a:r>
              <a:rPr lang="en-US" altLang="ko-KR"/>
              <a:t>ML </a:t>
            </a:r>
            <a:r>
              <a:rPr lang="ko-KR" altLang="en-US"/>
              <a:t>알고리즘 모델은 모두 </a:t>
            </a:r>
            <a:r>
              <a:rPr lang="en-US" altLang="ko-KR"/>
              <a:t>3</a:t>
            </a:r>
            <a:r>
              <a:rPr lang="ko-KR" altLang="en-US"/>
              <a:t>개 </a:t>
            </a:r>
            <a:endParaRPr lang="en-US" altLang="ko-KR"/>
          </a:p>
          <a:p>
            <a:r>
              <a:rPr lang="ko-KR" altLang="en-US"/>
              <a:t>각 모델별로 각각 학습을 시킨 뒤 예측을 수행하면 각각 </a:t>
            </a:r>
            <a:r>
              <a:rPr lang="en-US" altLang="ko-KR"/>
              <a:t>M</a:t>
            </a:r>
            <a:r>
              <a:rPr lang="ko-KR" altLang="en-US"/>
              <a:t>개의 로우를 가진 </a:t>
            </a:r>
            <a:r>
              <a:rPr lang="en-US" altLang="ko-KR"/>
              <a:t>1</a:t>
            </a:r>
            <a:r>
              <a:rPr lang="ko-KR" altLang="en-US"/>
              <a:t>개의 레이블 값을 도출할 것 </a:t>
            </a:r>
            <a:endParaRPr lang="en-US" altLang="ko-KR"/>
          </a:p>
          <a:p>
            <a:r>
              <a:rPr lang="ko-KR" altLang="en-US"/>
              <a:t>모델별로 도출된 예측 레이블 값을 다시 합해서</a:t>
            </a:r>
            <a:r>
              <a:rPr lang="en-US" altLang="ko-KR"/>
              <a:t>(</a:t>
            </a:r>
            <a:r>
              <a:rPr lang="ko-KR" altLang="en-US" err="1"/>
              <a:t>스태킹</a:t>
            </a:r>
            <a:r>
              <a:rPr lang="en-US" altLang="ko-KR"/>
              <a:t>) </a:t>
            </a:r>
            <a:r>
              <a:rPr lang="ko-KR" altLang="en-US"/>
              <a:t>새로운 데이터 세트를 만들고 이렇게 </a:t>
            </a:r>
            <a:r>
              <a:rPr lang="ko-KR" altLang="en-US" err="1"/>
              <a:t>스태킹된</a:t>
            </a:r>
            <a:r>
              <a:rPr lang="ko-KR" altLang="en-US"/>
              <a:t> 데이터 세트에 대해 최종 모델을 적용해 최종 예측을 하는 것이 </a:t>
            </a:r>
            <a:r>
              <a:rPr lang="ko-KR" altLang="en-US" err="1"/>
              <a:t>스태킹</a:t>
            </a:r>
            <a:r>
              <a:rPr lang="ko-KR" altLang="en-US"/>
              <a:t> 앙상블 모델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9B3ED3-837C-4CC2-97C0-4A97B439633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16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4EF701-21B3-4F00-9910-FAE2F44E7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249" y="920626"/>
            <a:ext cx="6501469" cy="259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949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16EC6-BC8E-4BA7-B252-4EC573BC6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앙상블 학습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FC0922-2DA9-4FEB-826C-3A7DB7FCE8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F9F4CA-E988-4FB6-9B0A-170B64B48D8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앙상블 학습</a:t>
            </a:r>
            <a:endParaRPr lang="en-US" altLang="ko-KR" dirty="0"/>
          </a:p>
          <a:p>
            <a:pPr lvl="1"/>
            <a:r>
              <a:rPr lang="ko-KR" altLang="en-US" dirty="0"/>
              <a:t>앙상블 학습</a:t>
            </a:r>
            <a:r>
              <a:rPr lang="en-US" altLang="ko-KR" dirty="0"/>
              <a:t>(Ensemble Learning)</a:t>
            </a:r>
            <a:r>
              <a:rPr lang="ko-KR" altLang="en-US" dirty="0"/>
              <a:t>을 통한 분류는 여러 개의 분류기</a:t>
            </a:r>
            <a:r>
              <a:rPr lang="en-US" altLang="ko-KR" dirty="0"/>
              <a:t>(Classifier)</a:t>
            </a:r>
            <a:r>
              <a:rPr lang="ko-KR" altLang="en-US" dirty="0"/>
              <a:t>를 생성하고 그 예측을 결합함으로써 보다 정확한 최종예측을 도출하는 기법을 말함 </a:t>
            </a:r>
            <a:endParaRPr lang="en-US" altLang="ko-KR" dirty="0"/>
          </a:p>
          <a:p>
            <a:pPr lvl="1"/>
            <a:r>
              <a:rPr lang="ko-KR" altLang="en-US" dirty="0"/>
              <a:t>어려운 문제의 결론을 내기 위해 여러 명의 전문가로 위원회를 구성해 다양한 의견을 수렴하고 결정하듯이 앙상블 학습의 목표는 다양한 분류기의 예측 결과를 결합함으로써 단일 분류기보다 신뢰성이 높은 </a:t>
            </a:r>
            <a:r>
              <a:rPr lang="ko-KR" altLang="en-US" dirty="0" err="1"/>
              <a:t>예측값을</a:t>
            </a:r>
            <a:r>
              <a:rPr lang="ko-KR" altLang="en-US" dirty="0"/>
              <a:t> 얻는 것 </a:t>
            </a:r>
            <a:endParaRPr lang="en-US" altLang="ko-KR" dirty="0"/>
          </a:p>
          <a:p>
            <a:pPr lvl="1"/>
            <a:r>
              <a:rPr lang="ko-KR" altLang="en-US" dirty="0"/>
              <a:t>대부분의 정형 데이터 분류 시에는 앙상블이 뛰어난 성능을 나타내고 있음 </a:t>
            </a:r>
            <a:endParaRPr lang="en-US" altLang="ko-KR" dirty="0"/>
          </a:p>
          <a:p>
            <a:r>
              <a:rPr lang="ko-KR" altLang="en-US" dirty="0"/>
              <a:t>대표적인 알고리즘 </a:t>
            </a:r>
            <a:endParaRPr lang="en-US" altLang="ko-KR" dirty="0"/>
          </a:p>
          <a:p>
            <a:pPr lvl="1"/>
            <a:r>
              <a:rPr lang="ko-KR" altLang="en-US" dirty="0" err="1"/>
              <a:t>램덤</a:t>
            </a:r>
            <a:r>
              <a:rPr lang="ko-KR" altLang="en-US" dirty="0"/>
              <a:t> 포레스트</a:t>
            </a:r>
            <a:endParaRPr lang="en-US" altLang="ko-KR" dirty="0"/>
          </a:p>
          <a:p>
            <a:pPr lvl="1"/>
            <a:r>
              <a:rPr lang="ko-KR" altLang="en-US" dirty="0" err="1"/>
              <a:t>그래디언트</a:t>
            </a:r>
            <a:r>
              <a:rPr lang="ko-KR" altLang="en-US" dirty="0"/>
              <a:t> </a:t>
            </a:r>
            <a:r>
              <a:rPr lang="ko-KR" altLang="en-US" dirty="0" err="1"/>
              <a:t>부스팅</a:t>
            </a:r>
            <a:r>
              <a:rPr lang="ko-KR" altLang="en-US" dirty="0"/>
              <a:t> 알고리즘 </a:t>
            </a:r>
            <a:endParaRPr lang="en-US" altLang="ko-KR" dirty="0"/>
          </a:p>
          <a:p>
            <a:pPr lvl="2"/>
            <a:r>
              <a:rPr lang="ko-KR" altLang="en-US" dirty="0"/>
              <a:t>뛰어난 성능과 쉬운 사용</a:t>
            </a:r>
            <a:r>
              <a:rPr lang="en-US" altLang="ko-KR" dirty="0"/>
              <a:t>, </a:t>
            </a:r>
            <a:r>
              <a:rPr lang="ko-KR" altLang="en-US" dirty="0"/>
              <a:t>다양한 활용도로 인해 그간 분석가 및 데이터 과학자들 사이에서 많이 애용 </a:t>
            </a:r>
            <a:endParaRPr lang="en-US" altLang="ko-KR" dirty="0"/>
          </a:p>
          <a:p>
            <a:pPr lvl="2"/>
            <a:r>
              <a:rPr lang="en-US" altLang="ko-KR" dirty="0" err="1"/>
              <a:t>XGBoost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en-US" altLang="ko-KR" dirty="0"/>
              <a:t>, </a:t>
            </a:r>
            <a:r>
              <a:rPr lang="ko-KR" altLang="en-US" dirty="0"/>
              <a:t>여러 가지 모델의 결과를 기반으로 메타 모델을 수립하는 </a:t>
            </a:r>
            <a:r>
              <a:rPr lang="ko-KR" altLang="en-US" dirty="0" err="1"/>
              <a:t>스태깅</a:t>
            </a:r>
            <a:r>
              <a:rPr lang="en-US" altLang="ko-KR" dirty="0"/>
              <a:t>(Stacking)</a:t>
            </a:r>
            <a:r>
              <a:rPr lang="ko-KR" altLang="en-US" dirty="0"/>
              <a:t>을 포함해 다양한 유형의 앙상블 알고리즘 </a:t>
            </a:r>
            <a:endParaRPr lang="en-US" altLang="ko-KR" dirty="0"/>
          </a:p>
          <a:p>
            <a:r>
              <a:rPr lang="ko-KR" altLang="en-US" dirty="0"/>
              <a:t>앙상블 학습의 유형</a:t>
            </a:r>
            <a:endParaRPr lang="en-US" altLang="ko-KR" dirty="0"/>
          </a:p>
          <a:p>
            <a:pPr lvl="1"/>
            <a:r>
              <a:rPr lang="ko-KR" altLang="en-US" dirty="0" err="1"/>
              <a:t>보팅</a:t>
            </a:r>
            <a:r>
              <a:rPr lang="en-US" altLang="ko-KR" dirty="0"/>
              <a:t>(Voting)</a:t>
            </a:r>
          </a:p>
          <a:p>
            <a:pPr lvl="1"/>
            <a:r>
              <a:rPr lang="ko-KR" altLang="en-US" dirty="0" err="1"/>
              <a:t>배깅</a:t>
            </a:r>
            <a:r>
              <a:rPr lang="en-US" altLang="ko-KR" dirty="0"/>
              <a:t>(Bagging)</a:t>
            </a:r>
          </a:p>
          <a:p>
            <a:pPr lvl="1"/>
            <a:r>
              <a:rPr lang="ko-KR" altLang="en-US" dirty="0" err="1"/>
              <a:t>부스팅</a:t>
            </a:r>
            <a:r>
              <a:rPr lang="en-US" altLang="ko-KR" dirty="0"/>
              <a:t>(Boosting)</a:t>
            </a:r>
          </a:p>
          <a:p>
            <a:pPr lvl="1"/>
            <a:r>
              <a:rPr lang="ko-KR" altLang="en-US" dirty="0"/>
              <a:t>이외에도 </a:t>
            </a:r>
            <a:r>
              <a:rPr lang="ko-KR" altLang="en-US" dirty="0" err="1"/>
              <a:t>스태킹을</a:t>
            </a:r>
            <a:r>
              <a:rPr lang="ko-KR" altLang="en-US" dirty="0"/>
              <a:t> 포함한 다양한 앙상블 방법이 존재 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0AF0CC-A81E-4F77-9D75-27A7D9543E9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419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5B8DED-02B2-40A9-990F-C94178D69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앙상블 학습 유형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D9AFD3-72F3-412F-A989-80000D704A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C3060E-55F8-4E75-8CBF-3C457AE579C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 err="1"/>
              <a:t>보팅과</a:t>
            </a:r>
            <a:r>
              <a:rPr lang="ko-KR" altLang="en-US" dirty="0"/>
              <a:t> </a:t>
            </a:r>
            <a:r>
              <a:rPr lang="ko-KR" altLang="en-US" dirty="0" err="1"/>
              <a:t>배깅</a:t>
            </a:r>
            <a:endParaRPr lang="en-US" altLang="ko-KR" dirty="0"/>
          </a:p>
          <a:p>
            <a:pPr lvl="1"/>
            <a:r>
              <a:rPr lang="ko-KR" altLang="en-US" dirty="0"/>
              <a:t>여러 개의 분류기가 투표를 통해 최종 예측 결과를 결정하는 방식 </a:t>
            </a:r>
            <a:endParaRPr lang="en-US" altLang="ko-KR" dirty="0"/>
          </a:p>
          <a:p>
            <a:r>
              <a:rPr lang="ko-KR" altLang="en-US" dirty="0" err="1"/>
              <a:t>보팅과</a:t>
            </a:r>
            <a:r>
              <a:rPr lang="ko-KR" altLang="en-US" dirty="0"/>
              <a:t> </a:t>
            </a:r>
            <a:r>
              <a:rPr lang="ko-KR" altLang="en-US" dirty="0" err="1"/>
              <a:t>배깅의</a:t>
            </a:r>
            <a:r>
              <a:rPr lang="ko-KR" altLang="en-US" dirty="0"/>
              <a:t> </a:t>
            </a:r>
            <a:r>
              <a:rPr lang="ko-KR" altLang="en-US" dirty="0" err="1"/>
              <a:t>다른점</a:t>
            </a:r>
            <a:r>
              <a:rPr lang="ko-KR" altLang="en-US" dirty="0"/>
              <a:t> </a:t>
            </a:r>
            <a:endParaRPr lang="en-US" altLang="ko-KR" dirty="0"/>
          </a:p>
          <a:p>
            <a:pPr lvl="1"/>
            <a:r>
              <a:rPr lang="ko-KR" altLang="en-US" dirty="0" err="1"/>
              <a:t>보팅의</a:t>
            </a:r>
            <a:r>
              <a:rPr lang="ko-KR" altLang="en-US" dirty="0"/>
              <a:t> 경우 일반적으로 서로 다른 알고리즘을 가진 분류기를 결합하는 것이고 </a:t>
            </a:r>
            <a:endParaRPr lang="en-US" altLang="ko-KR" dirty="0"/>
          </a:p>
          <a:p>
            <a:pPr lvl="1"/>
            <a:r>
              <a:rPr lang="ko-KR" altLang="en-US" dirty="0" err="1"/>
              <a:t>배깅의</a:t>
            </a:r>
            <a:r>
              <a:rPr lang="ko-KR" altLang="en-US" dirty="0"/>
              <a:t> 경우 각각의 분류기가 모두 같은 유형의 알고리즘 기반이지만</a:t>
            </a:r>
            <a:r>
              <a:rPr lang="en-US" altLang="ko-KR" dirty="0"/>
              <a:t>, </a:t>
            </a:r>
            <a:r>
              <a:rPr lang="ko-KR" altLang="en-US" dirty="0"/>
              <a:t>데이터 샘플링을 서로 다르게 가져가면서 학습을 수행해 </a:t>
            </a:r>
            <a:r>
              <a:rPr lang="ko-KR" altLang="en-US" dirty="0" err="1"/>
              <a:t>보팅을</a:t>
            </a:r>
            <a:r>
              <a:rPr lang="ko-KR" altLang="en-US" dirty="0"/>
              <a:t> 수행</a:t>
            </a:r>
            <a:endParaRPr lang="en-US" altLang="ko-KR" dirty="0"/>
          </a:p>
          <a:p>
            <a:pPr lvl="1"/>
            <a:r>
              <a:rPr lang="ko-KR" altLang="en-US" dirty="0"/>
              <a:t>대표적인 </a:t>
            </a:r>
            <a:r>
              <a:rPr lang="ko-KR" altLang="en-US" dirty="0" err="1"/>
              <a:t>배깅</a:t>
            </a:r>
            <a:r>
              <a:rPr lang="ko-KR" altLang="en-US" dirty="0"/>
              <a:t> 방식이 바로 랜덤 포레스트 알고리즘 </a:t>
            </a:r>
            <a:endParaRPr lang="en-US" altLang="ko-KR" dirty="0"/>
          </a:p>
          <a:p>
            <a:r>
              <a:rPr lang="ko-KR" altLang="en-US" dirty="0"/>
              <a:t>그림 설명</a:t>
            </a:r>
            <a:endParaRPr lang="en-US" altLang="ko-KR" dirty="0"/>
          </a:p>
          <a:p>
            <a:pPr lvl="1"/>
            <a:r>
              <a:rPr lang="ko-KR" altLang="en-US" dirty="0"/>
              <a:t>왼쪽 그림은 </a:t>
            </a:r>
            <a:r>
              <a:rPr lang="ko-KR" altLang="en-US" dirty="0" err="1"/>
              <a:t>보팅</a:t>
            </a:r>
            <a:r>
              <a:rPr lang="ko-KR" altLang="en-US" dirty="0"/>
              <a:t> 분류기를 도식화 </a:t>
            </a:r>
            <a:endParaRPr lang="en-US" altLang="ko-KR" dirty="0"/>
          </a:p>
          <a:p>
            <a:pPr lvl="2"/>
            <a:r>
              <a:rPr lang="ko-KR" altLang="en-US" dirty="0"/>
              <a:t>선형회귀</a:t>
            </a:r>
            <a:r>
              <a:rPr lang="en-US" altLang="ko-KR" dirty="0"/>
              <a:t>, K </a:t>
            </a:r>
            <a:r>
              <a:rPr lang="ko-KR" altLang="en-US" dirty="0"/>
              <a:t>최근접 이웃</a:t>
            </a:r>
            <a:r>
              <a:rPr lang="en-US" altLang="ko-KR" dirty="0"/>
              <a:t>, </a:t>
            </a:r>
            <a:r>
              <a:rPr lang="ko-KR" altLang="en-US" dirty="0"/>
              <a:t>서포트 벡터 </a:t>
            </a:r>
            <a:r>
              <a:rPr lang="ko-KR" altLang="en-US" dirty="0" err="1"/>
              <a:t>머신이라는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개의 </a:t>
            </a:r>
            <a:endParaRPr lang="en-US" altLang="ko-KR" dirty="0"/>
          </a:p>
          <a:p>
            <a:pPr marL="914400" lvl="2" indent="0">
              <a:buNone/>
            </a:pPr>
            <a:r>
              <a:rPr lang="en-US" altLang="ko-KR" dirty="0"/>
              <a:t>    ML </a:t>
            </a:r>
            <a:r>
              <a:rPr lang="ko-KR" altLang="en-US" dirty="0"/>
              <a:t>알고리즘이 같은 데이터 세트에 대해 학습하고 예측한 결과를 </a:t>
            </a:r>
            <a:endParaRPr lang="en-US" altLang="ko-KR" dirty="0"/>
          </a:p>
          <a:p>
            <a:pPr marL="914400" lvl="2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가지고 </a:t>
            </a:r>
            <a:r>
              <a:rPr lang="ko-KR" altLang="en-US" dirty="0" err="1"/>
              <a:t>보팅을</a:t>
            </a:r>
            <a:r>
              <a:rPr lang="ko-KR" altLang="en-US" dirty="0"/>
              <a:t> 통해 최종 예측 결과를 선정 </a:t>
            </a:r>
            <a:endParaRPr lang="en-US" altLang="ko-KR" dirty="0"/>
          </a:p>
          <a:p>
            <a:pPr marL="514350" lvl="1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오른쪽 그림은 </a:t>
            </a:r>
            <a:r>
              <a:rPr lang="ko-KR" altLang="en-US" dirty="0" err="1"/>
              <a:t>배깅</a:t>
            </a:r>
            <a:r>
              <a:rPr lang="ko-KR" altLang="en-US" dirty="0"/>
              <a:t> 분류기를 도식화한 것 </a:t>
            </a:r>
            <a:endParaRPr lang="en-US" altLang="ko-KR" dirty="0"/>
          </a:p>
          <a:p>
            <a:pPr lvl="2"/>
            <a:r>
              <a:rPr lang="ko-KR" altLang="en-US" dirty="0"/>
              <a:t>단일 </a:t>
            </a:r>
            <a:r>
              <a:rPr lang="en-US" altLang="ko-KR" dirty="0"/>
              <a:t>ML </a:t>
            </a:r>
            <a:r>
              <a:rPr lang="ko-KR" altLang="en-US" dirty="0"/>
              <a:t>알고리즘</a:t>
            </a:r>
            <a:r>
              <a:rPr lang="en-US" altLang="ko-KR" dirty="0"/>
              <a:t>(</a:t>
            </a:r>
            <a:r>
              <a:rPr lang="ko-KR" altLang="en-US" dirty="0"/>
              <a:t>결정 트리</a:t>
            </a:r>
            <a:r>
              <a:rPr lang="en-US" altLang="ko-KR" dirty="0"/>
              <a:t>)</a:t>
            </a:r>
            <a:r>
              <a:rPr lang="ko-KR" altLang="en-US" dirty="0" err="1"/>
              <a:t>으로</a:t>
            </a:r>
            <a:r>
              <a:rPr lang="ko-KR" altLang="en-US" dirty="0"/>
              <a:t> 여러 분류기가 학습으로 개별 </a:t>
            </a:r>
            <a:endParaRPr lang="en-US" altLang="ko-KR" dirty="0"/>
          </a:p>
          <a:p>
            <a:pPr marL="914400" lvl="2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예측을 하는데</a:t>
            </a:r>
            <a:r>
              <a:rPr lang="en-US" altLang="ko-KR" dirty="0"/>
              <a:t>, </a:t>
            </a:r>
            <a:r>
              <a:rPr lang="ko-KR" altLang="en-US" dirty="0"/>
              <a:t>학습하는 데이터 세트가 </a:t>
            </a:r>
            <a:r>
              <a:rPr lang="ko-KR" altLang="en-US" dirty="0" err="1"/>
              <a:t>보팅</a:t>
            </a:r>
            <a:r>
              <a:rPr lang="ko-KR" altLang="en-US" dirty="0"/>
              <a:t> 방식과 다름 </a:t>
            </a:r>
            <a:endParaRPr lang="en-US" altLang="ko-KR" dirty="0"/>
          </a:p>
          <a:p>
            <a:pPr marL="914400" lvl="2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개별 분류기에 할당된 학습 데이터는 원본 학습 데이터를 샘플링해</a:t>
            </a:r>
            <a:endParaRPr lang="en-US" altLang="ko-KR" dirty="0"/>
          </a:p>
          <a:p>
            <a:pPr marL="914400" lvl="2" indent="0">
              <a:buNone/>
            </a:pPr>
            <a:r>
              <a:rPr lang="en-US" altLang="ko-KR" dirty="0"/>
              <a:t>   </a:t>
            </a:r>
            <a:r>
              <a:rPr lang="ko-KR" altLang="en-US" dirty="0"/>
              <a:t>추출하는데</a:t>
            </a:r>
            <a:r>
              <a:rPr lang="en-US" altLang="ko-KR" dirty="0"/>
              <a:t>, </a:t>
            </a:r>
            <a:r>
              <a:rPr lang="ko-KR" altLang="en-US" dirty="0"/>
              <a:t>이렇게 개별 </a:t>
            </a:r>
            <a:r>
              <a:rPr lang="en-US" altLang="ko-KR" dirty="0"/>
              <a:t>classifier</a:t>
            </a:r>
            <a:r>
              <a:rPr lang="ko-KR" altLang="en-US" dirty="0"/>
              <a:t>에게 데이터를 샘플링해서 추출하는 방식을 </a:t>
            </a:r>
            <a:r>
              <a:rPr lang="ko-KR" altLang="en-US" dirty="0" err="1"/>
              <a:t>부트스트래핑</a:t>
            </a:r>
            <a:r>
              <a:rPr lang="ko-KR" altLang="en-US" dirty="0"/>
              <a:t> 분할 방식이라고 부름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C149AF-7477-4601-A1B5-441E880E28B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36780DC-331E-4791-8A9A-17F1C4465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5104" y="3145336"/>
            <a:ext cx="5752858" cy="310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01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BB06F6-4CDC-40D6-991C-817855D31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앙상블 학습 유형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7FE724-3015-45D6-BEF9-AE5F5354A0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4625A0-9F5D-4102-BC7E-9359ADAD726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 dirty="0" err="1"/>
              <a:t>con't</a:t>
            </a:r>
            <a:r>
              <a:rPr lang="en-US" altLang="ko-KR" dirty="0"/>
              <a:t> </a:t>
            </a:r>
          </a:p>
          <a:p>
            <a:pPr lvl="1"/>
            <a:r>
              <a:rPr lang="ko-KR" altLang="en-US" dirty="0"/>
              <a:t>오른쪽 그림 설명 </a:t>
            </a:r>
            <a:endParaRPr lang="en-US" altLang="ko-KR" dirty="0"/>
          </a:p>
          <a:p>
            <a:pPr lvl="2"/>
            <a:r>
              <a:rPr lang="ko-KR" altLang="en-US" dirty="0"/>
              <a:t>개별 분류기가 </a:t>
            </a:r>
            <a:r>
              <a:rPr lang="ko-KR" altLang="en-US" dirty="0" err="1"/>
              <a:t>부트스트래핑</a:t>
            </a:r>
            <a:r>
              <a:rPr lang="ko-KR" altLang="en-US" dirty="0"/>
              <a:t> 방식으로 </a:t>
            </a:r>
            <a:r>
              <a:rPr lang="ko-KR" altLang="en-US" dirty="0" err="1"/>
              <a:t>샘플링된</a:t>
            </a:r>
            <a:r>
              <a:rPr lang="ko-KR" altLang="en-US" dirty="0"/>
              <a:t> 데이터 세트에 대해서 학습을 통해 개별적으로 예측하는 수행한 결과를 </a:t>
            </a:r>
            <a:r>
              <a:rPr lang="ko-KR" altLang="en-US" dirty="0" err="1"/>
              <a:t>보팅을</a:t>
            </a:r>
            <a:r>
              <a:rPr lang="ko-KR" altLang="en-US" dirty="0"/>
              <a:t> 통해서 최종 예측 결과를 선정하는 방식이 바로 </a:t>
            </a:r>
            <a:r>
              <a:rPr lang="ko-KR" altLang="en-US" dirty="0" err="1"/>
              <a:t>배깅</a:t>
            </a:r>
            <a:r>
              <a:rPr lang="ko-KR" altLang="en-US" dirty="0"/>
              <a:t> 앙상블 방식 </a:t>
            </a:r>
            <a:endParaRPr lang="en-US" altLang="ko-KR" dirty="0"/>
          </a:p>
          <a:p>
            <a:pPr lvl="2"/>
            <a:r>
              <a:rPr lang="ko-KR" altLang="en-US" dirty="0"/>
              <a:t>교차 검증이 데이터 </a:t>
            </a:r>
            <a:r>
              <a:rPr lang="ko-KR" altLang="en-US" dirty="0" err="1"/>
              <a:t>세트간에</a:t>
            </a:r>
            <a:r>
              <a:rPr lang="ko-KR" altLang="en-US" dirty="0"/>
              <a:t> 중첩을 허용하지 않는 것과 다르게 </a:t>
            </a:r>
            <a:r>
              <a:rPr lang="ko-KR" altLang="en-US" dirty="0" err="1"/>
              <a:t>배깅</a:t>
            </a:r>
            <a:r>
              <a:rPr lang="ko-KR" altLang="en-US" dirty="0"/>
              <a:t> 방식은 중첩을 허용 </a:t>
            </a:r>
            <a:endParaRPr lang="en-US" altLang="ko-KR" dirty="0"/>
          </a:p>
          <a:p>
            <a:pPr lvl="2"/>
            <a:r>
              <a:rPr lang="ko-KR" altLang="en-US" dirty="0"/>
              <a:t>따라서 </a:t>
            </a:r>
            <a:r>
              <a:rPr lang="en-US" altLang="ko-KR" dirty="0"/>
              <a:t>10000</a:t>
            </a:r>
            <a:r>
              <a:rPr lang="ko-KR" altLang="en-US" dirty="0"/>
              <a:t>개의 데이터를 </a:t>
            </a:r>
            <a:r>
              <a:rPr lang="en-US" altLang="ko-KR" dirty="0"/>
              <a:t>10</a:t>
            </a:r>
            <a:r>
              <a:rPr lang="ko-KR" altLang="en-US" dirty="0"/>
              <a:t>개의 분류기가 </a:t>
            </a:r>
            <a:r>
              <a:rPr lang="ko-KR" altLang="en-US" dirty="0" err="1"/>
              <a:t>배깅</a:t>
            </a:r>
            <a:r>
              <a:rPr lang="ko-KR" altLang="en-US" dirty="0"/>
              <a:t> 방식으로 나누더라도 각 </a:t>
            </a:r>
            <a:r>
              <a:rPr lang="en-US" altLang="ko-KR" dirty="0"/>
              <a:t>1000</a:t>
            </a:r>
            <a:r>
              <a:rPr lang="ko-KR" altLang="en-US" dirty="0"/>
              <a:t>개의 데이터 내에는 중복된 데이터가 있음 </a:t>
            </a:r>
            <a:endParaRPr lang="en-US" altLang="ko-KR" dirty="0"/>
          </a:p>
          <a:p>
            <a:pPr marL="914400" lvl="2" indent="0">
              <a:buNone/>
            </a:pPr>
            <a:endParaRPr lang="en-US" altLang="ko-KR" dirty="0"/>
          </a:p>
          <a:p>
            <a:r>
              <a:rPr lang="ko-KR" altLang="en-US" dirty="0" err="1"/>
              <a:t>부스팅</a:t>
            </a:r>
            <a:endParaRPr lang="en-US" altLang="ko-KR" dirty="0"/>
          </a:p>
          <a:p>
            <a:pPr lvl="1"/>
            <a:r>
              <a:rPr lang="ko-KR" altLang="en-US" dirty="0"/>
              <a:t>여러 개의 분류기가 순차적으로 학습을 수행하되</a:t>
            </a:r>
            <a:r>
              <a:rPr lang="en-US" altLang="ko-KR" dirty="0"/>
              <a:t>, </a:t>
            </a:r>
            <a:r>
              <a:rPr lang="ko-KR" altLang="en-US" dirty="0"/>
              <a:t>앞에서 학습한 분류기가 예측이 틀린 데이터에 대해서는 올바르게 예측할 수 있도록 다음 분류기에는 가중치</a:t>
            </a:r>
            <a:r>
              <a:rPr lang="en-US" altLang="ko-KR" dirty="0"/>
              <a:t>(weight)</a:t>
            </a:r>
            <a:r>
              <a:rPr lang="ko-KR" altLang="en-US" dirty="0" err="1"/>
              <a:t>를</a:t>
            </a:r>
            <a:r>
              <a:rPr lang="ko-KR" altLang="en-US" dirty="0"/>
              <a:t> 부여하면서 학습과 예측을 진행하는 것 </a:t>
            </a:r>
            <a:endParaRPr lang="en-US" altLang="ko-KR" dirty="0"/>
          </a:p>
          <a:p>
            <a:pPr lvl="1"/>
            <a:r>
              <a:rPr lang="ko-KR" altLang="en-US" dirty="0"/>
              <a:t>계속해서 분류기에게 가중치를 </a:t>
            </a:r>
            <a:r>
              <a:rPr lang="ko-KR" altLang="en-US" dirty="0" err="1"/>
              <a:t>부스팅하면서</a:t>
            </a:r>
            <a:r>
              <a:rPr lang="ko-KR" altLang="en-US" dirty="0"/>
              <a:t> 학습을 진행하기에 </a:t>
            </a:r>
            <a:r>
              <a:rPr lang="ko-KR" altLang="en-US" dirty="0" err="1"/>
              <a:t>부스팅</a:t>
            </a:r>
            <a:r>
              <a:rPr lang="ko-KR" altLang="en-US" dirty="0"/>
              <a:t> 방식으로 불림 </a:t>
            </a:r>
            <a:endParaRPr lang="en-US" altLang="ko-KR" dirty="0"/>
          </a:p>
          <a:p>
            <a:pPr lvl="1"/>
            <a:r>
              <a:rPr lang="ko-KR" altLang="en-US" dirty="0"/>
              <a:t>예측 성능이 뛰어나 앙상블 학습을 주도하고 있으며 대표적인 </a:t>
            </a:r>
            <a:r>
              <a:rPr lang="ko-KR" altLang="en-US" dirty="0" err="1"/>
              <a:t>부스팅</a:t>
            </a:r>
            <a:r>
              <a:rPr lang="ko-KR" altLang="en-US" dirty="0"/>
              <a:t> 모듈로 </a:t>
            </a:r>
            <a:r>
              <a:rPr lang="ko-KR" altLang="en-US" dirty="0" err="1"/>
              <a:t>그래디언트</a:t>
            </a:r>
            <a:r>
              <a:rPr lang="ko-KR" altLang="en-US" dirty="0"/>
              <a:t> </a:t>
            </a:r>
            <a:r>
              <a:rPr lang="ko-KR" altLang="en-US" dirty="0" err="1"/>
              <a:t>부스트</a:t>
            </a:r>
            <a:r>
              <a:rPr lang="en-US" altLang="ko-KR" dirty="0"/>
              <a:t>, </a:t>
            </a:r>
            <a:r>
              <a:rPr lang="en-US" altLang="ko-KR" dirty="0" err="1"/>
              <a:t>XGBoost</a:t>
            </a:r>
            <a:r>
              <a:rPr lang="en-US" altLang="ko-KR" dirty="0"/>
              <a:t>, </a:t>
            </a:r>
            <a:r>
              <a:rPr lang="en-US" altLang="ko-KR" dirty="0" err="1"/>
              <a:t>LightGBM</a:t>
            </a:r>
            <a:r>
              <a:rPr lang="ko-KR" altLang="en-US" dirty="0"/>
              <a:t>이 있음 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스태깅</a:t>
            </a:r>
            <a:endParaRPr lang="en-US" altLang="ko-KR" dirty="0"/>
          </a:p>
          <a:p>
            <a:pPr lvl="1"/>
            <a:r>
              <a:rPr lang="ko-KR" altLang="en-US" dirty="0"/>
              <a:t>여러 가지 다른 모델의 예측 결과값을 다시 학습 데이터로 만들어서 다른 모델</a:t>
            </a:r>
            <a:r>
              <a:rPr lang="en-US" altLang="ko-KR" dirty="0"/>
              <a:t>(</a:t>
            </a:r>
            <a:r>
              <a:rPr lang="ko-KR" altLang="en-US" dirty="0"/>
              <a:t>메타 모델</a:t>
            </a:r>
            <a:r>
              <a:rPr lang="en-US" altLang="ko-KR" dirty="0"/>
              <a:t>)</a:t>
            </a:r>
            <a:r>
              <a:rPr lang="ko-KR" altLang="en-US" dirty="0"/>
              <a:t>로 </a:t>
            </a:r>
            <a:r>
              <a:rPr lang="ko-KR" altLang="en-US" dirty="0" err="1"/>
              <a:t>재학습시켜</a:t>
            </a:r>
            <a:r>
              <a:rPr lang="ko-KR" altLang="en-US" dirty="0"/>
              <a:t> 결과를 예측하는 방법 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017077-8A74-499A-99C4-588EF72E76B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150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D827C8-5DCC-4C75-AFA0-049B20F58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보팅 유형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C03279-D085-4263-97D1-8C65CE241E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776AFD-6EAD-4B3A-8EA6-6A871B7C61E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 dirty="0"/>
              <a:t>하드 </a:t>
            </a:r>
            <a:r>
              <a:rPr lang="ko-KR" altLang="en-US" dirty="0" err="1"/>
              <a:t>보팅</a:t>
            </a:r>
            <a:r>
              <a:rPr lang="en-US" altLang="ko-KR" dirty="0"/>
              <a:t>(Hard Voting)</a:t>
            </a:r>
          </a:p>
          <a:p>
            <a:pPr lvl="1"/>
            <a:r>
              <a:rPr lang="ko-KR" altLang="en-US" dirty="0"/>
              <a:t>하드 </a:t>
            </a:r>
            <a:r>
              <a:rPr lang="ko-KR" altLang="en-US" dirty="0" err="1"/>
              <a:t>보팅을</a:t>
            </a:r>
            <a:r>
              <a:rPr lang="ko-KR" altLang="en-US" dirty="0"/>
              <a:t> 이용한 분류</a:t>
            </a:r>
            <a:r>
              <a:rPr lang="en-US" altLang="ko-KR" dirty="0"/>
              <a:t>(Classification)</a:t>
            </a:r>
            <a:r>
              <a:rPr lang="ko-KR" altLang="en-US" dirty="0"/>
              <a:t>는 다수결 원칙과 비슷합니다</a:t>
            </a:r>
            <a:r>
              <a:rPr lang="en-US" altLang="ko-KR" dirty="0"/>
              <a:t>. </a:t>
            </a:r>
          </a:p>
          <a:p>
            <a:pPr lvl="1"/>
            <a:r>
              <a:rPr lang="ko-KR" altLang="en-US" dirty="0"/>
              <a:t>예측한 </a:t>
            </a:r>
            <a:r>
              <a:rPr lang="ko-KR" altLang="en-US" dirty="0" err="1"/>
              <a:t>결괏값들중</a:t>
            </a:r>
            <a:r>
              <a:rPr lang="ko-KR" altLang="en-US" dirty="0"/>
              <a:t> 다수의 분류기가 결정한 </a:t>
            </a:r>
            <a:r>
              <a:rPr lang="ko-KR" altLang="en-US" dirty="0" err="1"/>
              <a:t>예측값을</a:t>
            </a:r>
            <a:r>
              <a:rPr lang="ko-KR" altLang="en-US" dirty="0"/>
              <a:t> 최종 </a:t>
            </a:r>
            <a:r>
              <a:rPr lang="ko-KR" altLang="en-US" dirty="0" err="1"/>
              <a:t>보팅</a:t>
            </a:r>
            <a:r>
              <a:rPr lang="ko-KR" altLang="en-US" dirty="0"/>
              <a:t> </a:t>
            </a:r>
            <a:r>
              <a:rPr lang="ko-KR" altLang="en-US" dirty="0" err="1"/>
              <a:t>결괏값으로</a:t>
            </a:r>
            <a:r>
              <a:rPr lang="ko-KR" altLang="en-US" dirty="0"/>
              <a:t> 선정하는 것 </a:t>
            </a:r>
            <a:endParaRPr lang="en-US" altLang="ko-KR" dirty="0"/>
          </a:p>
          <a:p>
            <a:r>
              <a:rPr lang="ko-KR" altLang="en-US" dirty="0"/>
              <a:t>소프트 </a:t>
            </a:r>
            <a:r>
              <a:rPr lang="ko-KR" altLang="en-US" dirty="0" err="1"/>
              <a:t>보팅</a:t>
            </a:r>
            <a:r>
              <a:rPr lang="en-US" altLang="ko-KR" dirty="0"/>
              <a:t>(Soft Voting)</a:t>
            </a:r>
          </a:p>
          <a:p>
            <a:pPr lvl="1"/>
            <a:r>
              <a:rPr lang="ko-KR" altLang="en-US" dirty="0"/>
              <a:t>분류기들의 레이블 값 결정 확률을 모두 더하고 이를 평균해서 이들 중 확률이 가장 높은 레이블 값을 최종 </a:t>
            </a:r>
            <a:r>
              <a:rPr lang="ko-KR" altLang="en-US" dirty="0" err="1"/>
              <a:t>보팅</a:t>
            </a:r>
            <a:r>
              <a:rPr lang="ko-KR" altLang="en-US" dirty="0"/>
              <a:t> </a:t>
            </a:r>
            <a:r>
              <a:rPr lang="ko-KR" altLang="en-US" dirty="0" err="1"/>
              <a:t>결괏값으로</a:t>
            </a:r>
            <a:r>
              <a:rPr lang="ko-KR" altLang="en-US" dirty="0"/>
              <a:t> 선정 </a:t>
            </a:r>
            <a:endParaRPr lang="en-US" altLang="ko-KR" dirty="0"/>
          </a:p>
          <a:p>
            <a:pPr lvl="1"/>
            <a:r>
              <a:rPr lang="ko-KR" altLang="en-US" dirty="0"/>
              <a:t>일반적으로 소프트 </a:t>
            </a:r>
            <a:r>
              <a:rPr lang="ko-KR" altLang="en-US" dirty="0" err="1"/>
              <a:t>보팅이</a:t>
            </a:r>
            <a:r>
              <a:rPr lang="ko-KR" altLang="en-US" dirty="0"/>
              <a:t> </a:t>
            </a:r>
            <a:r>
              <a:rPr lang="ko-KR" altLang="en-US" dirty="0" err="1"/>
              <a:t>보팅</a:t>
            </a:r>
            <a:r>
              <a:rPr lang="ko-KR" altLang="en-US" dirty="0"/>
              <a:t> 방법으로 적용</a:t>
            </a:r>
            <a:r>
              <a:rPr lang="en-US" altLang="ko-KR" dirty="0"/>
              <a:t>. </a:t>
            </a:r>
            <a:r>
              <a:rPr lang="ko-KR" altLang="en-US" dirty="0"/>
              <a:t>소프트 </a:t>
            </a:r>
            <a:r>
              <a:rPr lang="ko-KR" altLang="en-US" dirty="0" err="1"/>
              <a:t>보팅이</a:t>
            </a:r>
            <a:r>
              <a:rPr lang="ko-KR" altLang="en-US" dirty="0"/>
              <a:t> 예측 성능이 좋아서 더 많이 사용 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CFD0F6-BED1-4CD7-B88D-69A9F3C7AB7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767C68D-CFD0-4E81-945E-030E76BDF5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508"/>
          <a:stretch/>
        </p:blipFill>
        <p:spPr>
          <a:xfrm>
            <a:off x="4415481" y="3169674"/>
            <a:ext cx="3767772" cy="331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11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F7F020-E612-4981-B79F-AF34EFEEC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랜덤 포레스트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1D332B-53C1-4B2F-87C5-0659439C87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7E61232-254E-4578-B000-57F53ACF95F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랜덤 포레스트 </a:t>
            </a:r>
            <a:endParaRPr lang="en-US" altLang="ko-KR"/>
          </a:p>
          <a:p>
            <a:pPr lvl="1"/>
            <a:r>
              <a:rPr lang="ko-KR" altLang="en-US"/>
              <a:t>같은 알고리즘으로 여러 개의 분류기를 만들어서 보팅으로 최종 결정하는 알고리즘</a:t>
            </a:r>
            <a:endParaRPr lang="en-US" altLang="ko-KR"/>
          </a:p>
          <a:p>
            <a:pPr lvl="1"/>
            <a:r>
              <a:rPr lang="ko-KR" altLang="en-US"/>
              <a:t>배깅의 대표적인 알고리즘은 랜덤 포레스트 </a:t>
            </a:r>
            <a:endParaRPr lang="en-US" altLang="ko-KR"/>
          </a:p>
          <a:p>
            <a:pPr lvl="1"/>
            <a:r>
              <a:rPr lang="ko-KR" altLang="en-US"/>
              <a:t>랜덤 포레스트의 기반 알고리즘은 결정 트리로서</a:t>
            </a:r>
            <a:r>
              <a:rPr lang="en-US" altLang="ko-KR"/>
              <a:t>, </a:t>
            </a:r>
            <a:r>
              <a:rPr lang="ko-KR" altLang="en-US"/>
              <a:t>결정 트리의 쉽고 직관적인 장점을 그대로 가지고 있음 </a:t>
            </a:r>
            <a:endParaRPr lang="en-US" altLang="ko-KR"/>
          </a:p>
          <a:p>
            <a:pPr lvl="2"/>
            <a:r>
              <a:rPr lang="ko-KR" altLang="en-US"/>
              <a:t>랜덤 포레스트뿐만 아니라 부스팅 기반의 다양한 앙상블 알고리즘 역시 대부분 결정 트리 알고리즘을 기반 알고리즘을 채택 </a:t>
            </a:r>
            <a:endParaRPr lang="en-US" altLang="ko-KR"/>
          </a:p>
          <a:p>
            <a:r>
              <a:rPr lang="ko-KR" altLang="en-US"/>
              <a:t>장점</a:t>
            </a:r>
            <a:endParaRPr lang="en-US" altLang="ko-KR"/>
          </a:p>
          <a:p>
            <a:pPr lvl="1"/>
            <a:r>
              <a:rPr lang="ko-KR" altLang="en-US"/>
              <a:t>앙상블 알고리즘 중 비교적 빠른 수행 속도</a:t>
            </a:r>
            <a:endParaRPr lang="en-US" altLang="ko-KR"/>
          </a:p>
          <a:p>
            <a:pPr lvl="1"/>
            <a:r>
              <a:rPr lang="ko-KR" altLang="en-US"/>
              <a:t>다양한 영역에서 높은 예측 성능을 보임 </a:t>
            </a:r>
            <a:endParaRPr lang="en-US" altLang="ko-KR"/>
          </a:p>
          <a:p>
            <a:r>
              <a:rPr lang="ko-KR" altLang="en-US"/>
              <a:t>원리 </a:t>
            </a:r>
            <a:endParaRPr lang="en-US" altLang="ko-KR"/>
          </a:p>
          <a:p>
            <a:pPr lvl="1"/>
            <a:r>
              <a:rPr lang="ko-KR" altLang="en-US"/>
              <a:t>여러 개의 결정 트리 분류기가 전체 데이터에서 배깅 방식으로 </a:t>
            </a:r>
            <a:endParaRPr lang="en-US" altLang="ko-KR"/>
          </a:p>
          <a:p>
            <a:pPr marL="457200" lvl="1" indent="0">
              <a:buNone/>
            </a:pPr>
            <a:r>
              <a:rPr lang="en-US" altLang="ko-KR"/>
              <a:t>     </a:t>
            </a:r>
            <a:r>
              <a:rPr lang="ko-KR" altLang="en-US"/>
              <a:t>각자의 데이터를 샘플링해 개별적으로 학습을 수행한 뒤 최종적으로 </a:t>
            </a:r>
            <a:endParaRPr lang="en-US" altLang="ko-KR"/>
          </a:p>
          <a:p>
            <a:pPr marL="457200" lvl="1" indent="0">
              <a:buNone/>
            </a:pPr>
            <a:r>
              <a:rPr lang="en-US" altLang="ko-KR"/>
              <a:t>     </a:t>
            </a:r>
            <a:r>
              <a:rPr lang="ko-KR" altLang="en-US"/>
              <a:t>모든 분류기가 보팅을 통해 예측 결정을 하게 됩니다</a:t>
            </a:r>
            <a:r>
              <a:rPr lang="en-US" altLang="ko-KR"/>
              <a:t>. 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539AA6-8FE3-4A60-BC0E-35C9AE01C13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9D0FB6B-0127-433E-8138-412E1F1E0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011" y="2923400"/>
            <a:ext cx="5124951" cy="366410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BC7FF1A-EE27-47F0-E8F7-DD7E29FBC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474" y="5325324"/>
            <a:ext cx="3087776" cy="126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3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3CA2F-8DD4-4B80-87C5-8B74F3AE5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GBM(Gradient Boosting Machine)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418631-465C-4403-AFF4-F1E1B43B54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9AAE21-FF05-4E48-95D3-88A5615910B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개요 </a:t>
            </a:r>
            <a:endParaRPr lang="en-US" altLang="ko-KR"/>
          </a:p>
          <a:p>
            <a:pPr lvl="1"/>
            <a:r>
              <a:rPr lang="ko-KR" altLang="en-US"/>
              <a:t>부스팅 알고리즘은 여러 개의 약한 학습기</a:t>
            </a:r>
            <a:r>
              <a:rPr lang="en-US" altLang="ko-KR"/>
              <a:t>(weak learner)</a:t>
            </a:r>
            <a:r>
              <a:rPr lang="ko-KR" altLang="en-US"/>
              <a:t>를 순차적으로 학습</a:t>
            </a:r>
            <a:r>
              <a:rPr lang="en-US" altLang="ko-KR"/>
              <a:t>-</a:t>
            </a:r>
            <a:r>
              <a:rPr lang="ko-KR" altLang="en-US"/>
              <a:t>예측하면서 잘못 예측한 데이터에 가중치 부여를 통해 오류를 개선해 나가면서 학습하는 방식 </a:t>
            </a:r>
            <a:endParaRPr lang="en-US" altLang="ko-KR"/>
          </a:p>
          <a:p>
            <a:pPr lvl="1"/>
            <a:r>
              <a:rPr lang="ko-KR" altLang="en-US"/>
              <a:t>부스팅의 대표적인 구현은 </a:t>
            </a:r>
            <a:r>
              <a:rPr lang="en-US" altLang="ko-KR"/>
              <a:t>AdaBoost(Adaptive boosting)</a:t>
            </a:r>
            <a:r>
              <a:rPr lang="ko-KR" altLang="en-US"/>
              <a:t>와 그래디언트 부스트</a:t>
            </a:r>
            <a:endParaRPr lang="en-US" altLang="ko-KR"/>
          </a:p>
          <a:p>
            <a:pPr lvl="1"/>
            <a:r>
              <a:rPr lang="en-US" altLang="ko-KR"/>
              <a:t>AdaBoost</a:t>
            </a:r>
            <a:r>
              <a:rPr lang="ko-KR" altLang="en-US"/>
              <a:t>는 오류 데이터에 가중치를 부여하면서 부스팅을 수행하는 대표적인 알고리즘입니다</a:t>
            </a:r>
            <a:r>
              <a:rPr lang="en-US" altLang="ko-KR"/>
              <a:t>. </a:t>
            </a:r>
          </a:p>
          <a:p>
            <a:r>
              <a:rPr lang="en-US" altLang="ko-KR"/>
              <a:t>AdaBoost </a:t>
            </a:r>
            <a:r>
              <a:rPr lang="ko-KR" altLang="en-US"/>
              <a:t>알고리즘 개요 </a:t>
            </a:r>
            <a:endParaRPr lang="en-US" altLang="ko-KR"/>
          </a:p>
          <a:p>
            <a:pPr lvl="1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464A9A7-8151-46FF-B841-05E0E303DE3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5D1008B-1F78-4B3C-BD46-1D39CC6A8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01" y="3124327"/>
            <a:ext cx="5530742" cy="2607099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1123228A-6F33-4815-B5C9-36E96F530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3716" y="3135614"/>
            <a:ext cx="6010723" cy="327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479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1DE06D-56D1-4FA0-A024-EF165A961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GBM(Gradient Boosting Machine)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5D4B03-8A1F-47B4-A0A6-94531728CC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내용 개체 틀 3">
                <a:extLst>
                  <a:ext uri="{FF2B5EF4-FFF2-40B4-BE49-F238E27FC236}">
                    <a16:creationId xmlns:a16="http://schemas.microsoft.com/office/drawing/2014/main" id="{9672C000-7177-4B46-A4F8-1DD5D811E3CE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/>
            <p:txBody>
              <a:bodyPr/>
              <a:lstStyle/>
              <a:p>
                <a:r>
                  <a:rPr lang="en-US" altLang="ko-KR" err="1"/>
                  <a:t>GBM</a:t>
                </a:r>
                <a:endParaRPr lang="en-US" altLang="ko-KR"/>
              </a:p>
              <a:p>
                <a:pPr lvl="1"/>
                <a:r>
                  <a:rPr lang="en-US" altLang="ko-KR" err="1"/>
                  <a:t>GBM</a:t>
                </a:r>
                <a:r>
                  <a:rPr lang="ko-KR" altLang="en-US"/>
                  <a:t>도 </a:t>
                </a:r>
                <a:r>
                  <a:rPr lang="ko-KR" altLang="en-US" err="1"/>
                  <a:t>에이다부스트와</a:t>
                </a:r>
                <a:r>
                  <a:rPr lang="ko-KR" altLang="en-US"/>
                  <a:t> 유사하나</a:t>
                </a:r>
                <a:r>
                  <a:rPr lang="en-US" altLang="ko-KR"/>
                  <a:t>, </a:t>
                </a:r>
                <a:r>
                  <a:rPr lang="ko-KR" altLang="en-US"/>
                  <a:t>가중치 업데이트를 경사 </a:t>
                </a:r>
                <a:r>
                  <a:rPr lang="ko-KR" altLang="en-US" err="1"/>
                  <a:t>하강법</a:t>
                </a:r>
                <a:r>
                  <a:rPr lang="en-US" altLang="ko-KR"/>
                  <a:t>(Gradient Descent)</a:t>
                </a:r>
                <a:r>
                  <a:rPr lang="ko-KR" altLang="en-US"/>
                  <a:t>을 이용하는 것이 큰 차이 </a:t>
                </a:r>
                <a:endParaRPr lang="en-US" altLang="ko-KR"/>
              </a:p>
              <a:p>
                <a:pPr lvl="1"/>
                <a:r>
                  <a:rPr lang="ko-KR" altLang="en-US"/>
                  <a:t>오류 값 </a:t>
                </a:r>
                <a:r>
                  <a:rPr lang="en-US" altLang="ko-KR"/>
                  <a:t>= </a:t>
                </a:r>
                <a:r>
                  <a:rPr lang="ko-KR" altLang="en-US"/>
                  <a:t> 실제 값 </a:t>
                </a:r>
                <a:r>
                  <a:rPr lang="en-US" altLang="ko-KR"/>
                  <a:t>- </a:t>
                </a:r>
                <a:r>
                  <a:rPr lang="ko-KR" altLang="en-US" err="1"/>
                  <a:t>예측값</a:t>
                </a:r>
                <a:endParaRPr lang="en-US" altLang="ko-KR"/>
              </a:p>
              <a:p>
                <a:pPr lvl="1"/>
                <a:r>
                  <a:rPr lang="ko-KR" altLang="en-US"/>
                  <a:t>분류의 실제 </a:t>
                </a:r>
                <a:r>
                  <a:rPr lang="ko-KR" altLang="en-US" err="1"/>
                  <a:t>결괏값을</a:t>
                </a:r>
                <a:r>
                  <a:rPr lang="ko-KR" altLang="en-US"/>
                  <a:t> </a:t>
                </a:r>
                <a:r>
                  <a:rPr lang="en-US" altLang="ko-KR"/>
                  <a:t>y, </a:t>
                </a:r>
                <a:r>
                  <a:rPr lang="ko-KR" altLang="en-US"/>
                  <a:t>피처를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…,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그</m:t>
                    </m:r>
                  </m:oMath>
                </a14:m>
                <a:r>
                  <a:rPr lang="ko-KR" altLang="en-US" err="1"/>
                  <a:t>리고</a:t>
                </a:r>
                <a:r>
                  <a:rPr lang="ko-KR" altLang="en-US"/>
                  <a:t> 이 피처에 기반한 예측 함수 </a:t>
                </a:r>
                <a:r>
                  <a:rPr lang="en-US" altLang="ko-KR"/>
                  <a:t>F(x) </a:t>
                </a:r>
                <a:r>
                  <a:rPr lang="ko-KR" altLang="en-US"/>
                  <a:t>함수라고 하면 </a:t>
                </a:r>
                <a:r>
                  <a:rPr lang="ko-KR" altLang="en-US" err="1"/>
                  <a:t>오류식</a:t>
                </a:r>
                <a:r>
                  <a:rPr lang="ko-KR" altLang="en-US"/>
                  <a:t> </a:t>
                </a:r>
                <a:r>
                  <a:rPr lang="en-US" altLang="ko-KR"/>
                  <a:t>h(x) = y - F(x)</a:t>
                </a:r>
                <a:r>
                  <a:rPr lang="ko-KR" altLang="en-US"/>
                  <a:t>가 됩니다</a:t>
                </a:r>
                <a:r>
                  <a:rPr lang="en-US" altLang="ko-KR"/>
                  <a:t>. </a:t>
                </a:r>
              </a:p>
              <a:p>
                <a:pPr lvl="1"/>
                <a:r>
                  <a:rPr lang="ko-KR" altLang="en-US"/>
                  <a:t>이 오류식을 최소화하는 방향성을 가지고 반복적으로 가중치 값을 업데이트하는 것이 경사 </a:t>
                </a:r>
                <a:r>
                  <a:rPr lang="ko-KR" altLang="en-US" err="1"/>
                  <a:t>하강법</a:t>
                </a:r>
                <a:r>
                  <a:rPr lang="en-US" altLang="ko-KR"/>
                  <a:t>(Gradient Descent)</a:t>
                </a:r>
                <a:endParaRPr lang="ko-KR" altLang="en-US"/>
              </a:p>
            </p:txBody>
          </p:sp>
        </mc:Choice>
        <mc:Fallback xmlns="">
          <p:sp>
            <p:nvSpPr>
              <p:cNvPr id="4" name="내용 개체 틀 3">
                <a:extLst>
                  <a:ext uri="{FF2B5EF4-FFF2-40B4-BE49-F238E27FC236}">
                    <a16:creationId xmlns:a16="http://schemas.microsoft.com/office/drawing/2014/main" id="{9672C000-7177-4B46-A4F8-1DD5D811E3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blipFill>
                <a:blip r:embed="rId2"/>
                <a:stretch>
                  <a:fillRect l="-3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F93E63-7CC8-4D45-A782-55FC7C6B0C4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24E0C66-A84F-4314-B236-62193B4B8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0258" y="2962314"/>
            <a:ext cx="5280384" cy="304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192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38E8C3-7F44-4CF3-AA18-4EF77DB37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XGBoost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6BFF2E-6E1F-4215-934E-AE41719AA7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10BBA0-56A9-4565-9DC8-8CBD3961A8F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/>
              <a:t>XGBoost(eXtra Gradient Boost)</a:t>
            </a:r>
          </a:p>
          <a:p>
            <a:pPr lvl="1"/>
            <a:r>
              <a:rPr lang="ko-KR" altLang="en-US"/>
              <a:t>트리 기반의 앙상블 학습에서 가장 각광받고 있는 알고리즘 중 하나 </a:t>
            </a:r>
            <a:endParaRPr lang="en-US" altLang="ko-KR"/>
          </a:p>
          <a:p>
            <a:pPr lvl="1"/>
            <a:r>
              <a:rPr lang="ko-KR" altLang="en-US"/>
              <a:t>압도적인 수치의 차이는 아니지만</a:t>
            </a:r>
            <a:r>
              <a:rPr lang="en-US" altLang="ko-KR"/>
              <a:t>, </a:t>
            </a:r>
            <a:r>
              <a:rPr lang="ko-KR" altLang="en-US"/>
              <a:t>분류에 있어서 일반적으로 다른 머신러닝보다 뛰어난 예측 성능을 나타냄 </a:t>
            </a:r>
            <a:endParaRPr lang="en-US" altLang="ko-KR"/>
          </a:p>
          <a:p>
            <a:pPr lvl="1"/>
            <a:r>
              <a:rPr lang="en-US" altLang="ko-KR"/>
              <a:t>XGBoost</a:t>
            </a:r>
            <a:r>
              <a:rPr lang="ko-KR" altLang="en-US"/>
              <a:t>는 </a:t>
            </a:r>
            <a:r>
              <a:rPr lang="en-US" altLang="ko-KR"/>
              <a:t>GBM</a:t>
            </a:r>
            <a:r>
              <a:rPr lang="ko-KR" altLang="en-US"/>
              <a:t>에 기반하고 있지만</a:t>
            </a:r>
            <a:r>
              <a:rPr lang="en-US" altLang="ko-KR"/>
              <a:t>, GBM</a:t>
            </a:r>
            <a:r>
              <a:rPr lang="ko-KR" altLang="en-US"/>
              <a:t>의 단점인 느린 수행 시간 및 과적합 규제</a:t>
            </a:r>
            <a:r>
              <a:rPr lang="en-US" altLang="ko-KR"/>
              <a:t>(Regularization) </a:t>
            </a:r>
            <a:r>
              <a:rPr lang="ko-KR" altLang="en-US"/>
              <a:t>부재 등의 문제를 해결해서 매우 각광 </a:t>
            </a:r>
            <a:endParaRPr lang="en-US" altLang="ko-KR"/>
          </a:p>
          <a:p>
            <a:pPr lvl="1"/>
            <a:r>
              <a:rPr lang="en-US" altLang="ko-KR"/>
              <a:t>XGBoost</a:t>
            </a:r>
            <a:r>
              <a:rPr lang="ko-KR" altLang="en-US"/>
              <a:t>는 병렬 </a:t>
            </a:r>
            <a:r>
              <a:rPr lang="en-US" altLang="ko-KR"/>
              <a:t>CPU </a:t>
            </a:r>
            <a:r>
              <a:rPr lang="ko-KR" altLang="en-US"/>
              <a:t>환경에서 병렬 학습이 가능해 기존 </a:t>
            </a:r>
            <a:r>
              <a:rPr lang="en-US" altLang="ko-KR"/>
              <a:t>GBM</a:t>
            </a:r>
            <a:r>
              <a:rPr lang="ko-KR" altLang="en-US"/>
              <a:t>보다 빠르게 학습을 완료할 수 있음 </a:t>
            </a:r>
            <a:endParaRPr lang="en-US" altLang="ko-KR"/>
          </a:p>
          <a:p>
            <a:r>
              <a:rPr lang="ko-KR" altLang="en-US"/>
              <a:t>설치 </a:t>
            </a:r>
            <a:endParaRPr lang="en-US" altLang="ko-KR"/>
          </a:p>
          <a:p>
            <a:pPr lvl="1"/>
            <a:r>
              <a:rPr lang="en-US" altLang="ko-KR"/>
              <a:t>conda install -c anaconda py-xgboost</a:t>
            </a:r>
          </a:p>
          <a:p>
            <a:pPr lvl="1"/>
            <a:r>
              <a:rPr lang="en-US" altLang="ko-KR"/>
              <a:t>python</a:t>
            </a:r>
            <a:r>
              <a:rPr lang="ko-KR" altLang="en-US"/>
              <a:t>에서 </a:t>
            </a:r>
            <a:endParaRPr lang="en-US" altLang="ko-KR"/>
          </a:p>
          <a:p>
            <a:pPr lvl="1"/>
            <a:r>
              <a:rPr lang="en-US" altLang="ko-KR"/>
              <a:t>import xgboost as xgb</a:t>
            </a:r>
          </a:p>
          <a:p>
            <a:pPr lvl="1"/>
            <a:r>
              <a:rPr lang="en-US" altLang="ko-KR"/>
              <a:t>from xgboost import XGBClassifier 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B1D6DA-8F70-4466-B356-B8A82E3FF2D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104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34290</TotalTime>
  <Words>1431</Words>
  <Application>Microsoft Macintosh PowerPoint</Application>
  <PresentationFormat>Widescreen</PresentationFormat>
  <Paragraphs>159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Cambria Math</vt:lpstr>
      <vt:lpstr>Office 테마</vt:lpstr>
      <vt:lpstr>앙상블 모델</vt:lpstr>
      <vt:lpstr>앙상블 학습</vt:lpstr>
      <vt:lpstr>앙상블 학습 유형</vt:lpstr>
      <vt:lpstr>앙상블 학습 유형</vt:lpstr>
      <vt:lpstr>보팅 유형 </vt:lpstr>
      <vt:lpstr>랜덤 포레스트</vt:lpstr>
      <vt:lpstr>GBM(Gradient Boosting Machine)</vt:lpstr>
      <vt:lpstr>GBM(Gradient Boosting Machine)</vt:lpstr>
      <vt:lpstr>XGBoost</vt:lpstr>
      <vt:lpstr>XGBoost</vt:lpstr>
      <vt:lpstr>LightGBM</vt:lpstr>
      <vt:lpstr>LightGBM</vt:lpstr>
      <vt:lpstr>LightGBM</vt:lpstr>
      <vt:lpstr>스태킹 앙상블</vt:lpstr>
      <vt:lpstr>스태킹 앙상블</vt:lpstr>
      <vt:lpstr>스태킹 앙상블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David Oh</dc:creator>
  <cp:lastModifiedBy>서찬웅</cp:lastModifiedBy>
  <cp:revision>536</cp:revision>
  <cp:lastPrinted>2018-04-20T06:27:33Z</cp:lastPrinted>
  <dcterms:created xsi:type="dcterms:W3CDTF">2018-01-29T01:36:27Z</dcterms:created>
  <dcterms:modified xsi:type="dcterms:W3CDTF">2023-07-07T08:46:46Z</dcterms:modified>
</cp:coreProperties>
</file>